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83" r:id="rId3"/>
    <p:sldId id="284" r:id="rId4"/>
    <p:sldId id="301" r:id="rId5"/>
    <p:sldId id="302" r:id="rId6"/>
    <p:sldId id="285" r:id="rId7"/>
    <p:sldId id="286" r:id="rId8"/>
    <p:sldId id="407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95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1"/>
    <p:restoredTop sz="94606"/>
  </p:normalViewPr>
  <p:slideViewPr>
    <p:cSldViewPr snapToGrid="0" snapToObjects="1">
      <p:cViewPr varScale="1">
        <p:scale>
          <a:sx n="99" d="100"/>
          <a:sy n="99" d="100"/>
        </p:scale>
        <p:origin x="192" y="9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3F168-3551-D743-9894-70DEA891CCB4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086E4-1441-FC43-BA23-610BF05F6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8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DE89E-8320-EE4F-9A37-4E154DA4CECC}" type="datetime1">
              <a:rPr lang="en-US" smtClean="0"/>
              <a:t>5/27/20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863C-822D-CF45-B7DF-D1630E3E7B8D}" type="datetime1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F8E8-CE92-E84E-BC18-08F32C355980}" type="datetime1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D2C6-ED9D-ED4F-9CE0-82A7199CD6EE}" type="datetime1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67E7-6988-7341-8C69-3A41315B6646}" type="datetime1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B03A-7B8A-B043-B7B9-51012B466DC8}" type="datetime1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70A4-1F2B-4B49-A408-A2FB1B09DDF4}" type="datetime1">
              <a:rPr lang="en-US" smtClean="0"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1D97-CAE6-CC40-8023-E834EC33936E}" type="datetime1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FA51-8360-0847-BD2C-BA676D6420A8}" type="datetime1">
              <a:rPr lang="en-US" smtClean="0"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DDF1-44FB-EE4D-9190-674B440E7CF5}" type="datetime1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2285-3A48-F640-9C7F-FA2303BE51C4}" type="datetime1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C8F676-CF4E-1645-846A-E84F0C0E45CF}" type="datetime1">
              <a:rPr lang="en-US" smtClean="0"/>
              <a:t>5/27/20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54288" y="-93145"/>
            <a:ext cx="7772400" cy="12287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rgbClr val="295180"/>
                </a:solidFill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40488" y="4691066"/>
            <a:ext cx="6515097" cy="1219200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  <a:softEdge rad="762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Changing Destructive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Adolescent Behavior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709445-FE6B-7F4F-B5E7-C10C9DF47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2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AB5E9F9-2FED-4E06-9189-B8425D129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1330" y="174504"/>
            <a:ext cx="6568324" cy="1206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Group Activity 6.3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3AD3EA0-FD04-4510-9616-7545F0042E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69713" y="1632289"/>
            <a:ext cx="6400800" cy="444044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sz="2400" dirty="0"/>
              <a:t>Step 1</a:t>
            </a: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sz="2400" dirty="0"/>
              <a:t>Step 2</a:t>
            </a: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sz="2400" dirty="0"/>
              <a:t>Step 3</a:t>
            </a: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sz="2400" dirty="0"/>
              <a:t>Step 4</a:t>
            </a: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sz="2400" dirty="0"/>
              <a:t>Step 5</a:t>
            </a: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sz="2400" dirty="0"/>
              <a:t>Step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8C0ED-99B3-9240-88A6-471BB9F1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3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289F559-79DD-43B5-A13F-2F52695A6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6971" y="358400"/>
            <a:ext cx="6324018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The Extended List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D7870A8-2CA9-460C-A2A7-8E36084E83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6182" y="1392647"/>
            <a:ext cx="5505596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Hair spray</a:t>
            </a:r>
          </a:p>
          <a:p>
            <a:pPr eaLnBrk="1" hangingPunct="1"/>
            <a:r>
              <a:rPr lang="en-US" sz="2800" dirty="0"/>
              <a:t>Make up </a:t>
            </a:r>
          </a:p>
          <a:p>
            <a:pPr eaLnBrk="1" hangingPunct="1"/>
            <a:r>
              <a:rPr lang="en-US" sz="2800" dirty="0"/>
              <a:t>Toiletries</a:t>
            </a:r>
          </a:p>
          <a:p>
            <a:pPr eaLnBrk="1" hangingPunct="1"/>
            <a:r>
              <a:rPr lang="en-US" sz="2800" dirty="0"/>
              <a:t>Favorite clothes</a:t>
            </a:r>
          </a:p>
          <a:p>
            <a:pPr eaLnBrk="1" hangingPunct="1"/>
            <a:r>
              <a:rPr lang="en-US" sz="2800" dirty="0"/>
              <a:t>Junk food </a:t>
            </a:r>
          </a:p>
          <a:p>
            <a:pPr eaLnBrk="1" hangingPunct="1"/>
            <a:r>
              <a:rPr lang="en-US" sz="2800" dirty="0"/>
              <a:t>Bedroom doors and furniture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F24D6-E11F-F744-AE3D-095182F6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2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87B8036-9104-4F44-B3AF-AD82A01B1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211" y="393301"/>
            <a:ext cx="6477582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Group Activity 6.4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56B345D-333F-4E76-BEC1-B6DE8863BD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0202" y="1593789"/>
            <a:ext cx="5943600" cy="1406989"/>
          </a:xfrm>
        </p:spPr>
        <p:txBody>
          <a:bodyPr>
            <a:normAutofit/>
          </a:bodyPr>
          <a:lstStyle/>
          <a:p>
            <a:pPr algn="ctr" eaLnBrk="1" hangingPunct="1">
              <a:buFont typeface="Symbol" charset="0"/>
              <a:buNone/>
            </a:pPr>
            <a:r>
              <a:rPr lang="en-US" sz="3200" u="sng" dirty="0"/>
              <a:t>Consider The Extended List</a:t>
            </a:r>
          </a:p>
          <a:p>
            <a:pPr algn="ctr" eaLnBrk="1" hangingPunct="1">
              <a:buFont typeface="Symbol" charset="0"/>
              <a:buNone/>
            </a:pPr>
            <a:r>
              <a:rPr lang="en-US" sz="3200" dirty="0"/>
              <a:t>What should I do?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357EF-3A1C-CB41-8D0F-CD5760A9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4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82913F5-F492-4C71-8CFD-A987B79FA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3803" y="279206"/>
            <a:ext cx="6910351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Run Away Children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ADBD6F9-11B5-4944-AF38-FBA00C4400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87402" y="1513529"/>
            <a:ext cx="6446752" cy="38611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Symbol" charset="0"/>
              <a:buNone/>
              <a:defRPr/>
            </a:pPr>
            <a:r>
              <a:rPr lang="en-US" sz="2600" u="sng" dirty="0"/>
              <a:t>Parents should consider the following:</a:t>
            </a:r>
            <a:endParaRPr lang="en-US" sz="2600" b="1" u="sng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Call police &amp; file a report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Call every parent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Contact child’</a:t>
            </a:r>
            <a:r>
              <a:rPr lang="en-US" altLang="ja-JP" sz="2600" dirty="0"/>
              <a:t>s school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Print &amp; post a “</a:t>
            </a:r>
            <a:r>
              <a:rPr lang="en-US" altLang="ja-JP" sz="2600" dirty="0"/>
              <a:t>missing” flyer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Aggressively pursue your child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Remove all clothing &amp; valuables from the home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Consider media options: Smartphones, Facebook, Email,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5EE5F-851F-FA4C-9D1D-A028FB73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1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CD50D4B-A9DD-4E19-BF9A-DDA83EC31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5287" y="274638"/>
            <a:ext cx="6547383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Group Activity 6.5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26993-A336-4F0A-B95E-2CED2200C3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54878" y="1504223"/>
            <a:ext cx="6324600" cy="390539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Symbol" charset="0"/>
              <a:buNone/>
            </a:pPr>
            <a:r>
              <a:rPr lang="en-US" u="sng" dirty="0">
                <a:solidFill>
                  <a:schemeClr val="accent2"/>
                </a:solidFill>
              </a:rPr>
              <a:t>Consider The Extended List</a:t>
            </a:r>
          </a:p>
          <a:p>
            <a:pPr algn="ctr" eaLnBrk="1" hangingPunct="1">
              <a:buFont typeface="Symbol" charset="0"/>
              <a:buNone/>
            </a:pPr>
            <a:r>
              <a:rPr lang="en-US" dirty="0">
                <a:solidFill>
                  <a:schemeClr val="accent2"/>
                </a:solidFill>
              </a:rPr>
              <a:t>What should I do?</a:t>
            </a:r>
          </a:p>
          <a:p>
            <a:pPr eaLnBrk="1" hangingPunct="1"/>
            <a:r>
              <a:rPr lang="en-US" dirty="0"/>
              <a:t>Call a mental health care professional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0613C-D05C-9D4A-A352-FE831417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9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1AD104F-B75F-412F-BD6B-BDE20ABFC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4891" y="318760"/>
            <a:ext cx="6248400" cy="1206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Violent Children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DE8AB82-EB49-48A1-98C2-88D776E50589}"/>
              </a:ext>
            </a:extLst>
          </p:cNvPr>
          <p:cNvSpPr txBox="1">
            <a:spLocks noChangeArrowheads="1"/>
          </p:cNvSpPr>
          <p:nvPr/>
        </p:nvSpPr>
        <p:spPr>
          <a:xfrm>
            <a:off x="1711299" y="1453617"/>
            <a:ext cx="26670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buFont typeface="Symbol" charset="0"/>
              <a:buNone/>
            </a:pPr>
            <a:r>
              <a:rPr lang="en-US" sz="2800" u="sng" dirty="0"/>
              <a:t>Parents should:</a:t>
            </a:r>
          </a:p>
          <a:p>
            <a:pPr>
              <a:buFont typeface="Symbol" charset="0"/>
              <a:buNone/>
            </a:pPr>
            <a:endParaRPr lang="en-US" sz="2800" u="sng" dirty="0"/>
          </a:p>
          <a:p>
            <a:r>
              <a:rPr lang="en-US" sz="2800" dirty="0"/>
              <a:t>Call the police</a:t>
            </a:r>
          </a:p>
          <a:p>
            <a:endParaRPr lang="en-US" sz="2800" dirty="0"/>
          </a:p>
          <a:p>
            <a:r>
              <a:rPr lang="en-US" sz="2800" dirty="0"/>
              <a:t>Seek advice of mental health care professionals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B5228E-34A4-C147-9476-A455A7AE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6B735C6-A251-044F-A0B8-D1F337176C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227" y="2571750"/>
            <a:ext cx="4140479" cy="2697163"/>
          </a:xfrm>
        </p:spPr>
      </p:pic>
    </p:spTree>
    <p:extLst>
      <p:ext uri="{BB962C8B-B14F-4D97-AF65-F5344CB8AC3E}">
        <p14:creationId xmlns:p14="http://schemas.microsoft.com/office/powerpoint/2010/main" val="137460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A5A752F-2261-4D26-BF6D-FAA75C86F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6229" y="414241"/>
            <a:ext cx="6477582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Group Activity 6.6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3AD7114-5468-4404-B8D1-EE3AB48F0A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95596" y="1710014"/>
            <a:ext cx="5867400" cy="1496825"/>
          </a:xfrm>
        </p:spPr>
        <p:txBody>
          <a:bodyPr>
            <a:normAutofit/>
          </a:bodyPr>
          <a:lstStyle/>
          <a:p>
            <a:pPr algn="ctr" eaLnBrk="1" hangingPunct="1">
              <a:buFont typeface="Symbol" charset="0"/>
              <a:buNone/>
            </a:pPr>
            <a:r>
              <a:rPr lang="en-US" sz="3200" u="sng" dirty="0"/>
              <a:t>Consider the Extended List</a:t>
            </a:r>
          </a:p>
          <a:p>
            <a:pPr algn="ctr" eaLnBrk="1" hangingPunct="1">
              <a:buFont typeface="Symbol" charset="0"/>
              <a:buNone/>
            </a:pPr>
            <a:r>
              <a:rPr lang="en-US" sz="3200" dirty="0"/>
              <a:t>What should I do?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5D49F-5D01-2E4A-8388-ECC4B79A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38C9072-282D-4F8E-87FF-5932DB91D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793" y="0"/>
            <a:ext cx="6477000" cy="1206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dirty="0">
                <a:solidFill>
                  <a:srgbClr val="295180"/>
                </a:solidFill>
                <a:cs typeface="Georgia"/>
              </a:rPr>
              <a:t>Review Activity 6.7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CD3A622-F65B-4F49-9DCA-CF56507002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8147" y="1082845"/>
            <a:ext cx="7349519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sz="2000" dirty="0"/>
              <a:t>Children often join street gangs because gangs are ______ and can satisfy a child’</a:t>
            </a:r>
            <a:r>
              <a:rPr lang="en-US" altLang="ja-JP" sz="2000" dirty="0"/>
              <a:t>s need to feel ________.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sz="2000" dirty="0"/>
              <a:t>When parents discipline their children, they should take away _________ on their child’</a:t>
            </a:r>
            <a:r>
              <a:rPr lang="en-US" altLang="ja-JP" sz="2000" dirty="0"/>
              <a:t>s list for a ________ period of time.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sz="2000" dirty="0"/>
              <a:t>A ______</a:t>
            </a:r>
            <a:r>
              <a:rPr lang="en-US" sz="2000" b="1" dirty="0"/>
              <a:t>Step Action Plan </a:t>
            </a:r>
            <a:r>
              <a:rPr lang="en-US" sz="2000" dirty="0"/>
              <a:t>can be effective in pulling children out of gang involvement.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sz="2000" dirty="0"/>
              <a:t>When dealing with out-of-control children, parents may want to control the __________ </a:t>
            </a:r>
            <a:r>
              <a:rPr lang="en-US" sz="2000" i="1" dirty="0"/>
              <a:t>List</a:t>
            </a:r>
            <a:r>
              <a:rPr lang="en-US" sz="2000" dirty="0"/>
              <a:t> of items such as bedroom doors or makeup.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sz="2000" dirty="0"/>
              <a:t>Regarding our children’</a:t>
            </a:r>
            <a:r>
              <a:rPr lang="en-US" altLang="ja-JP" sz="2000" dirty="0"/>
              <a:t>s choice of friends, it is appropriate for parents to intervene whenever a parent has evidence of ________ or ________ behavior, such as drug use or early sexual involvement.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01D2CB-40ED-45EF-BE43-B6EA7ED2E335}"/>
              </a:ext>
            </a:extLst>
          </p:cNvPr>
          <p:cNvSpPr txBox="1"/>
          <p:nvPr/>
        </p:nvSpPr>
        <p:spPr>
          <a:xfrm>
            <a:off x="3173756" y="5587979"/>
            <a:ext cx="4947188" cy="5909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609600" indent="-609600" algn="ctr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  <a:latin typeface="+mj-lt"/>
              </a:rPr>
              <a:t>six / exciting / Extended / important</a:t>
            </a:r>
          </a:p>
          <a:p>
            <a:pPr marL="609600" indent="-609600" algn="ctr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  <a:latin typeface="+mj-lt"/>
              </a:rPr>
              <a:t>destructive / everything / unhealthy / short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1D3AD-E990-E04F-81A5-BA28F68A4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4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0FC5E5E-24D4-4FB5-8ED8-9E6082E5A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3606" y="256110"/>
            <a:ext cx="6763768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Review Activity 6.7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4A09333-B30E-4DAE-90EC-498F7FFEB2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55801" y="1682217"/>
            <a:ext cx="6187477" cy="4355616"/>
          </a:xfrm>
        </p:spPr>
        <p:txBody>
          <a:bodyPr>
            <a:normAutofit/>
          </a:bodyPr>
          <a:lstStyle/>
          <a:p>
            <a:pPr algn="ctr" eaLnBrk="1" hangingPunct="1">
              <a:buFont typeface="Symbol" charset="0"/>
              <a:buNone/>
            </a:pPr>
            <a:r>
              <a:rPr lang="en-US" dirty="0"/>
              <a:t>Most powerful ideas learned: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75156-555F-5041-8889-6E1DB75A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"/>
                            </p:stCondLst>
                            <p:childTnLst>
                              <p:par>
                                <p:cTn id="3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"/>
                            </p:stCondLst>
                            <p:childTnLst>
                              <p:par>
                                <p:cTn id="4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00"/>
                            </p:stCondLst>
                            <p:childTnLst>
                              <p:par>
                                <p:cTn id="4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"/>
                            </p:stCondLst>
                            <p:childTnLst>
                              <p:par>
                                <p:cTn id="5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B3318AC-F1E3-4B23-BFB5-98D99D2C0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3550" y="603783"/>
            <a:ext cx="8403522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Critical Family Concept: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A9B3051-1636-4115-BF6A-69CBB5BB03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805" y="2362200"/>
            <a:ext cx="5901137" cy="4495800"/>
          </a:xfrm>
        </p:spPr>
        <p:txBody>
          <a:bodyPr>
            <a:normAutofit/>
          </a:bodyPr>
          <a:lstStyle/>
          <a:p>
            <a:pPr algn="ctr" eaLnBrk="1" hangingPunct="1">
              <a:buFont typeface="Symbol" charset="0"/>
              <a:buNone/>
            </a:pPr>
            <a:r>
              <a:rPr lang="en-US" sz="3600" dirty="0"/>
              <a:t>I will remember short-term</a:t>
            </a:r>
          </a:p>
          <a:p>
            <a:pPr algn="ctr" eaLnBrk="1" hangingPunct="1">
              <a:buFont typeface="Symbol" charset="0"/>
              <a:buNone/>
            </a:pPr>
            <a:r>
              <a:rPr lang="en-US" sz="3600" dirty="0"/>
              <a:t>consequences work best.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CBBD0-8AFE-F14A-ADD9-5528F2C85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9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91AFBC-32B4-4DAA-B860-094AF81C250F}"/>
              </a:ext>
            </a:extLst>
          </p:cNvPr>
          <p:cNvSpPr txBox="1"/>
          <p:nvPr/>
        </p:nvSpPr>
        <p:spPr>
          <a:xfrm>
            <a:off x="3225343" y="489224"/>
            <a:ext cx="26987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2951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9E62D-06CE-42AF-8827-3E21A3AF28FC}"/>
              </a:ext>
            </a:extLst>
          </p:cNvPr>
          <p:cNvSpPr txBox="1"/>
          <p:nvPr/>
        </p:nvSpPr>
        <p:spPr>
          <a:xfrm>
            <a:off x="346847" y="2532690"/>
            <a:ext cx="86289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2"/>
                </a:solidFill>
              </a:rPr>
              <a:t>Addressing Out-of-Control Behaviors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543EC-B8C2-1C49-90AE-EFAA711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983F009-2DCF-40B5-B596-BAF759A27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4950" y="457200"/>
            <a:ext cx="61214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Unit 6: Objectives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30B3B03-52F2-4609-A93D-4DE9F1C2BB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6227" y="1742989"/>
            <a:ext cx="6403373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u="sng" dirty="0"/>
              <a:t>Parents will be able to</a:t>
            </a:r>
            <a:r>
              <a:rPr lang="en-US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Discuss parenting strategies to prevent poor peer associations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List possible strategies to intervene in poor peer associations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Recognize successful strategies to stop runaway behavior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Describe effective parenting strategies to intervene in out-of-control behaviors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6CF96-3A9A-F645-9369-41769554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9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983F009-2DCF-40B5-B596-BAF759A27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4950" y="457200"/>
            <a:ext cx="61214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Before We Begin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30B3B03-52F2-4609-A93D-4DE9F1C2BB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04950" y="1854200"/>
            <a:ext cx="62484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/>
              <a:t>Group Facilitator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Group Timekeeper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Group Reporter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Group Nurturers/Cheerleaders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BCC07-BB2E-C647-9764-03A95003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7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E025999-2A5C-487E-937B-8783A5F6E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7352"/>
            <a:ext cx="9143999" cy="1206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Focusing Activity 6.1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47F7038-708F-4D72-8CB0-2FE73CD0D4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37167" y="1731219"/>
            <a:ext cx="3965415" cy="5257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sz="3000" u="sng" dirty="0"/>
              <a:t>Behaviors +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DC9031-4E7F-9F48-B135-631713A845D2}"/>
              </a:ext>
            </a:extLst>
          </p:cNvPr>
          <p:cNvSpPr txBox="1">
            <a:spLocks noChangeArrowheads="1"/>
          </p:cNvSpPr>
          <p:nvPr/>
        </p:nvSpPr>
        <p:spPr>
          <a:xfrm>
            <a:off x="5242671" y="1731219"/>
            <a:ext cx="3965415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itchFamily="34" charset="0"/>
              <a:buNone/>
            </a:pPr>
            <a:r>
              <a:rPr lang="en-US" sz="3000" u="sng" dirty="0"/>
              <a:t>Behaviors -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5D6874-4C88-C248-8716-48468BB1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6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F09425-3639-45FA-8339-2F2C997EE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252250"/>
            <a:ext cx="8255000" cy="1206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295180"/>
                </a:solidFill>
                <a:cs typeface="Georgia"/>
              </a:rPr>
              <a:t>Why Do Kids Choose Unhealthy / Destructive Relationships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1BB1730-BA65-4DF1-8516-DA762AFD9785}"/>
              </a:ext>
            </a:extLst>
          </p:cNvPr>
          <p:cNvSpPr txBox="1">
            <a:spLocks noChangeArrowheads="1"/>
          </p:cNvSpPr>
          <p:nvPr/>
        </p:nvSpPr>
        <p:spPr>
          <a:xfrm>
            <a:off x="1878935" y="1803400"/>
            <a:ext cx="6865664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200" dirty="0"/>
              <a:t>Poor sense of family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Lack of self esteem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Less safe neighborhood / community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Social isolation / Boredom (lack of structured activities)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Poverty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9EAAC-1777-5C49-81EC-A5557DAD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0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E025999-2A5C-487E-937B-8783A5F6E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500" y="16124"/>
            <a:ext cx="6477000" cy="757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400" dirty="0">
                <a:solidFill>
                  <a:srgbClr val="295180"/>
                </a:solidFill>
                <a:cs typeface="Georgia"/>
              </a:rPr>
              <a:t>Group Activity 6.2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47F7038-708F-4D72-8CB0-2FE73CD0D4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00228" y="711723"/>
            <a:ext cx="5579046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250000"/>
              </a:lnSpc>
            </a:pPr>
            <a:r>
              <a:rPr lang="en-US" dirty="0"/>
              <a:t>No sense of family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/>
              <a:t>Self Esteem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/>
              <a:t>Less safe neighborhood 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/>
              <a:t>Social isolation / boredom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/>
              <a:t>Poverty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C8443-BC5B-B146-8DFD-B480D3FB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7324" y="1528566"/>
            <a:ext cx="935182" cy="715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2404630" y="1503265"/>
            <a:ext cx="1088881" cy="758536"/>
          </a:xfrm>
          <a:custGeom>
            <a:avLst/>
            <a:gdLst/>
            <a:ahLst/>
            <a:cxnLst/>
            <a:rect l="l" t="t" r="r" b="b"/>
            <a:pathLst>
              <a:path w="1597025" h="1112520">
                <a:moveTo>
                  <a:pt x="0" y="1112392"/>
                </a:moveTo>
                <a:lnTo>
                  <a:pt x="1597024" y="1112392"/>
                </a:lnTo>
                <a:lnTo>
                  <a:pt x="1597024" y="0"/>
                </a:lnTo>
                <a:lnTo>
                  <a:pt x="0" y="0"/>
                </a:lnTo>
                <a:lnTo>
                  <a:pt x="0" y="111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2304313" y="2321107"/>
            <a:ext cx="1301461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4720" marR="3464" indent="-6494">
              <a:spcBef>
                <a:spcPts val="68"/>
              </a:spcBef>
            </a:pPr>
            <a:r>
              <a:rPr sz="818" b="1" spc="-17" dirty="0">
                <a:latin typeface="SourceSansPro-Semibold"/>
                <a:cs typeface="SourceSansPro-Semibold"/>
              </a:rPr>
              <a:t>Tail </a:t>
            </a:r>
            <a:r>
              <a:rPr sz="818" b="1" dirty="0">
                <a:latin typeface="SourceSansPro-Semibold"/>
                <a:cs typeface="SourceSansPro-Semibold"/>
              </a:rPr>
              <a:t>&amp; Horns: </a:t>
            </a:r>
            <a:r>
              <a:rPr sz="818" b="1" spc="-3" dirty="0">
                <a:latin typeface="SourceSansPro-Semibold"/>
                <a:cs typeface="SourceSansPro-Semibold"/>
              </a:rPr>
              <a:t>Used by</a:t>
            </a:r>
            <a:r>
              <a:rPr sz="818" b="1" spc="-20" dirty="0">
                <a:latin typeface="SourceSansPro-Semibold"/>
                <a:cs typeface="SourceSansPro-Semibold"/>
              </a:rPr>
              <a:t> </a:t>
            </a:r>
            <a:r>
              <a:rPr sz="818" b="1" spc="-14" dirty="0">
                <a:latin typeface="SourceSansPro-Semibold"/>
                <a:cs typeface="SourceSansPro-Semibold"/>
              </a:rPr>
              <a:t>Satan’s  </a:t>
            </a:r>
            <a:r>
              <a:rPr sz="818" b="1" dirty="0">
                <a:latin typeface="SourceSansPro-Semibold"/>
                <a:cs typeface="SourceSansPro-Semibold"/>
              </a:rPr>
              <a:t>Disciples &amp; </a:t>
            </a:r>
            <a:r>
              <a:rPr sz="818" b="1" spc="-7" dirty="0">
                <a:latin typeface="SourceSansPro-Semibold"/>
                <a:cs typeface="SourceSansPro-Semibold"/>
              </a:rPr>
              <a:t>Ganster</a:t>
            </a:r>
            <a:r>
              <a:rPr sz="818" b="1" spc="-48" dirty="0">
                <a:latin typeface="SourceSansPro-Semibold"/>
                <a:cs typeface="SourceSansPro-Semibold"/>
              </a:rPr>
              <a:t> </a:t>
            </a:r>
            <a:r>
              <a:rPr sz="818" b="1" dirty="0">
                <a:latin typeface="SourceSansPro-Semibold"/>
                <a:cs typeface="SourceSansPro-Semibold"/>
              </a:rPr>
              <a:t>Disciples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19831" y="1570378"/>
            <a:ext cx="536170" cy="6666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5712836" y="1503265"/>
            <a:ext cx="862878" cy="758536"/>
          </a:xfrm>
          <a:custGeom>
            <a:avLst/>
            <a:gdLst/>
            <a:ahLst/>
            <a:cxnLst/>
            <a:rect l="l" t="t" r="r" b="b"/>
            <a:pathLst>
              <a:path w="1265554" h="1112520">
                <a:moveTo>
                  <a:pt x="0" y="1112392"/>
                </a:moveTo>
                <a:lnTo>
                  <a:pt x="1265554" y="1112392"/>
                </a:lnTo>
                <a:lnTo>
                  <a:pt x="1265554" y="0"/>
                </a:lnTo>
                <a:lnTo>
                  <a:pt x="0" y="0"/>
                </a:lnTo>
                <a:lnTo>
                  <a:pt x="0" y="111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 txBox="1"/>
          <p:nvPr/>
        </p:nvSpPr>
        <p:spPr>
          <a:xfrm>
            <a:off x="5476399" y="2321107"/>
            <a:ext cx="1347788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08669" marR="3464" indent="-100443">
              <a:spcBef>
                <a:spcPts val="68"/>
              </a:spcBef>
            </a:pPr>
            <a:r>
              <a:rPr sz="818" b="1" spc="-7" dirty="0">
                <a:latin typeface="SourceSansPro-Semibold"/>
                <a:cs typeface="SourceSansPro-Semibold"/>
              </a:rPr>
              <a:t>Crescent </a:t>
            </a:r>
            <a:r>
              <a:rPr sz="818" b="1" dirty="0">
                <a:latin typeface="SourceSansPro-Semibold"/>
                <a:cs typeface="SourceSansPro-Semibold"/>
              </a:rPr>
              <a:t>Moon and </a:t>
            </a:r>
            <a:r>
              <a:rPr sz="818" b="1" spc="-7" dirty="0">
                <a:latin typeface="SourceSansPro-Semibold"/>
                <a:cs typeface="SourceSansPro-Semibold"/>
              </a:rPr>
              <a:t>Star:</a:t>
            </a:r>
            <a:r>
              <a:rPr sz="818" b="1" spc="-31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Used  by </a:t>
            </a:r>
            <a:r>
              <a:rPr sz="818" b="1" dirty="0">
                <a:latin typeface="SourceSansPro-Semibold"/>
                <a:cs typeface="SourceSansPro-Semibold"/>
              </a:rPr>
              <a:t>MS 13 &amp; </a:t>
            </a:r>
            <a:r>
              <a:rPr sz="818" b="1" spc="-3" dirty="0">
                <a:latin typeface="SourceSansPro-Semibold"/>
                <a:cs typeface="SourceSansPro-Semibold"/>
              </a:rPr>
              <a:t>People</a:t>
            </a:r>
            <a:r>
              <a:rPr sz="818" b="1" spc="-31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Nation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71491" y="2860361"/>
            <a:ext cx="773083" cy="7419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2468923" y="2739082"/>
            <a:ext cx="971983" cy="971983"/>
          </a:xfrm>
          <a:custGeom>
            <a:avLst/>
            <a:gdLst/>
            <a:ahLst/>
            <a:cxnLst/>
            <a:rect l="l" t="t" r="r" b="b"/>
            <a:pathLst>
              <a:path w="1425575" h="1425575">
                <a:moveTo>
                  <a:pt x="0" y="1425575"/>
                </a:moveTo>
                <a:lnTo>
                  <a:pt x="1425575" y="1425575"/>
                </a:lnTo>
                <a:lnTo>
                  <a:pt x="1425575" y="0"/>
                </a:lnTo>
                <a:lnTo>
                  <a:pt x="0" y="0"/>
                </a:lnTo>
                <a:lnTo>
                  <a:pt x="0" y="142557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 txBox="1"/>
          <p:nvPr/>
        </p:nvSpPr>
        <p:spPr>
          <a:xfrm>
            <a:off x="2516596" y="3767347"/>
            <a:ext cx="876733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81836" marR="3464" indent="-173610">
              <a:spcBef>
                <a:spcPts val="68"/>
              </a:spcBef>
            </a:pPr>
            <a:r>
              <a:rPr sz="818" b="1" spc="-7" dirty="0">
                <a:latin typeface="SourceSansPro-Semibold"/>
                <a:cs typeface="SourceSansPro-Semibold"/>
              </a:rPr>
              <a:t>Hexagram: </a:t>
            </a:r>
            <a:r>
              <a:rPr sz="818" b="1" spc="-3" dirty="0">
                <a:latin typeface="SourceSansPro-Semibold"/>
                <a:cs typeface="SourceSansPro-Semibold"/>
              </a:rPr>
              <a:t>Used</a:t>
            </a:r>
            <a:r>
              <a:rPr sz="818" b="1" spc="-37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by  Folk</a:t>
            </a:r>
            <a:r>
              <a:rPr sz="818" b="1" spc="-7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Nation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60460" y="2863547"/>
            <a:ext cx="779318" cy="7419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5664128" y="2737427"/>
            <a:ext cx="971983" cy="971983"/>
          </a:xfrm>
          <a:custGeom>
            <a:avLst/>
            <a:gdLst/>
            <a:ahLst/>
            <a:cxnLst/>
            <a:rect l="l" t="t" r="r" b="b"/>
            <a:pathLst>
              <a:path w="1425575" h="1425575">
                <a:moveTo>
                  <a:pt x="0" y="1425575"/>
                </a:moveTo>
                <a:lnTo>
                  <a:pt x="1425575" y="1425575"/>
                </a:lnTo>
                <a:lnTo>
                  <a:pt x="1425575" y="0"/>
                </a:lnTo>
                <a:lnTo>
                  <a:pt x="0" y="0"/>
                </a:lnTo>
                <a:lnTo>
                  <a:pt x="0" y="142557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 txBox="1"/>
          <p:nvPr/>
        </p:nvSpPr>
        <p:spPr>
          <a:xfrm>
            <a:off x="5694239" y="3765688"/>
            <a:ext cx="911802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41139" marR="3464" indent="-132914">
              <a:spcBef>
                <a:spcPts val="68"/>
              </a:spcBef>
            </a:pPr>
            <a:r>
              <a:rPr sz="818" b="1" spc="-7" dirty="0">
                <a:latin typeface="SourceSansPro-Semibold"/>
                <a:cs typeface="SourceSansPro-Semibold"/>
              </a:rPr>
              <a:t>Pentagram: </a:t>
            </a:r>
            <a:r>
              <a:rPr sz="818" b="1" spc="-3" dirty="0">
                <a:latin typeface="SourceSansPro-Semibold"/>
                <a:cs typeface="SourceSansPro-Semibold"/>
              </a:rPr>
              <a:t>Used</a:t>
            </a:r>
            <a:r>
              <a:rPr sz="818" b="1" spc="-48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by  People</a:t>
            </a:r>
            <a:r>
              <a:rPr sz="818" b="1" spc="-10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Nation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43375" y="2860360"/>
            <a:ext cx="779318" cy="7419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4047043" y="2739090"/>
            <a:ext cx="971983" cy="971983"/>
          </a:xfrm>
          <a:custGeom>
            <a:avLst/>
            <a:gdLst/>
            <a:ahLst/>
            <a:cxnLst/>
            <a:rect l="l" t="t" r="r" b="b"/>
            <a:pathLst>
              <a:path w="1425575" h="1425575">
                <a:moveTo>
                  <a:pt x="0" y="1425575"/>
                </a:moveTo>
                <a:lnTo>
                  <a:pt x="1425575" y="1425575"/>
                </a:lnTo>
                <a:lnTo>
                  <a:pt x="1425575" y="0"/>
                </a:lnTo>
                <a:lnTo>
                  <a:pt x="0" y="0"/>
                </a:lnTo>
                <a:lnTo>
                  <a:pt x="0" y="142557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 txBox="1"/>
          <p:nvPr/>
        </p:nvSpPr>
        <p:spPr>
          <a:xfrm>
            <a:off x="3895732" y="3767347"/>
            <a:ext cx="1275051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46758">
              <a:spcBef>
                <a:spcPts val="68"/>
              </a:spcBef>
            </a:pPr>
            <a:r>
              <a:rPr sz="818" b="1" spc="-3" dirty="0">
                <a:latin typeface="SourceSansPro-Semibold"/>
                <a:cs typeface="SourceSansPro-Semibold"/>
              </a:rPr>
              <a:t>Inverted </a:t>
            </a:r>
            <a:r>
              <a:rPr sz="818" b="1" spc="-7" dirty="0">
                <a:latin typeface="SourceSansPro-Semibold"/>
                <a:cs typeface="SourceSansPro-Semibold"/>
              </a:rPr>
              <a:t>Pentagram: </a:t>
            </a:r>
            <a:r>
              <a:rPr sz="818" b="1" spc="-3" dirty="0">
                <a:latin typeface="SourceSansPro-Semibold"/>
                <a:cs typeface="SourceSansPro-Semibold"/>
              </a:rPr>
              <a:t>Used  by </a:t>
            </a:r>
            <a:r>
              <a:rPr sz="818" b="1" dirty="0">
                <a:latin typeface="SourceSansPro-Semibold"/>
                <a:cs typeface="SourceSansPro-Semibold"/>
              </a:rPr>
              <a:t>MS 13 </a:t>
            </a:r>
            <a:r>
              <a:rPr sz="818" b="1" spc="-7" dirty="0">
                <a:latin typeface="SourceSansPro-Semibold"/>
                <a:cs typeface="SourceSansPro-Semibold"/>
              </a:rPr>
              <a:t>(Mara</a:t>
            </a:r>
            <a:r>
              <a:rPr sz="818" b="1" spc="-44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Salvatrucha)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22572" y="1604960"/>
            <a:ext cx="996023" cy="5656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3988594" y="1503265"/>
            <a:ext cx="1088881" cy="758536"/>
          </a:xfrm>
          <a:custGeom>
            <a:avLst/>
            <a:gdLst/>
            <a:ahLst/>
            <a:cxnLst/>
            <a:rect l="l" t="t" r="r" b="b"/>
            <a:pathLst>
              <a:path w="1597025" h="1112520">
                <a:moveTo>
                  <a:pt x="0" y="1112392"/>
                </a:moveTo>
                <a:lnTo>
                  <a:pt x="1597025" y="1112392"/>
                </a:lnTo>
                <a:lnTo>
                  <a:pt x="1597025" y="0"/>
                </a:lnTo>
                <a:lnTo>
                  <a:pt x="0" y="0"/>
                </a:lnTo>
                <a:lnTo>
                  <a:pt x="0" y="11123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 txBox="1"/>
          <p:nvPr/>
        </p:nvSpPr>
        <p:spPr>
          <a:xfrm>
            <a:off x="3984158" y="2321107"/>
            <a:ext cx="1097973" cy="26047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77496" marR="3464" indent="-69271">
              <a:spcBef>
                <a:spcPts val="68"/>
              </a:spcBef>
            </a:pPr>
            <a:r>
              <a:rPr sz="818" b="1" dirty="0">
                <a:latin typeface="SourceSansPro-Semibold"/>
                <a:cs typeface="SourceSansPro-Semibold"/>
              </a:rPr>
              <a:t>666: </a:t>
            </a:r>
            <a:r>
              <a:rPr sz="818" b="1" spc="-3" dirty="0">
                <a:latin typeface="SourceSansPro-Semibold"/>
                <a:cs typeface="SourceSansPro-Semibold"/>
              </a:rPr>
              <a:t>Used by </a:t>
            </a:r>
            <a:r>
              <a:rPr sz="818" b="1" dirty="0">
                <a:latin typeface="SourceSansPro-Semibold"/>
                <a:cs typeface="SourceSansPro-Semibold"/>
              </a:rPr>
              <a:t>18th</a:t>
            </a:r>
            <a:r>
              <a:rPr sz="818" b="1" spc="-37" dirty="0">
                <a:latin typeface="SourceSansPro-Semibold"/>
                <a:cs typeface="SourceSansPro-Semibold"/>
              </a:rPr>
              <a:t> </a:t>
            </a:r>
            <a:r>
              <a:rPr sz="818" b="1" spc="-10" dirty="0">
                <a:latin typeface="SourceSansPro-Semibold"/>
                <a:cs typeface="SourceSansPro-Semibold"/>
              </a:rPr>
              <a:t>Street  </a:t>
            </a:r>
            <a:r>
              <a:rPr sz="818" b="1" dirty="0">
                <a:latin typeface="SourceSansPro-Semibold"/>
                <a:cs typeface="SourceSansPro-Semibold"/>
              </a:rPr>
              <a:t>&amp; </a:t>
            </a:r>
            <a:r>
              <a:rPr sz="818" b="1" spc="-3" dirty="0">
                <a:latin typeface="SourceSansPro-Semibold"/>
                <a:cs typeface="SourceSansPro-Semibold"/>
              </a:rPr>
              <a:t>Aryan</a:t>
            </a:r>
            <a:r>
              <a:rPr sz="818" b="1" spc="-20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Brotherhood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21731" y="4511979"/>
            <a:ext cx="820145" cy="8211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2371509" y="4436479"/>
            <a:ext cx="971983" cy="965922"/>
          </a:xfrm>
          <a:custGeom>
            <a:avLst/>
            <a:gdLst/>
            <a:ahLst/>
            <a:cxnLst/>
            <a:rect l="l" t="t" r="r" b="b"/>
            <a:pathLst>
              <a:path w="1425575" h="1416684">
                <a:moveTo>
                  <a:pt x="0" y="1416684"/>
                </a:moveTo>
                <a:lnTo>
                  <a:pt x="1425575" y="1416684"/>
                </a:lnTo>
                <a:lnTo>
                  <a:pt x="1425575" y="0"/>
                </a:lnTo>
                <a:lnTo>
                  <a:pt x="0" y="0"/>
                </a:lnTo>
                <a:lnTo>
                  <a:pt x="0" y="14166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3679681" y="4663277"/>
            <a:ext cx="492528" cy="4999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3443071" y="4436479"/>
            <a:ext cx="971983" cy="965922"/>
          </a:xfrm>
          <a:custGeom>
            <a:avLst/>
            <a:gdLst/>
            <a:ahLst/>
            <a:cxnLst/>
            <a:rect l="l" t="t" r="r" b="b"/>
            <a:pathLst>
              <a:path w="1425575" h="1416684">
                <a:moveTo>
                  <a:pt x="0" y="1416684"/>
                </a:moveTo>
                <a:lnTo>
                  <a:pt x="1425575" y="1416684"/>
                </a:lnTo>
                <a:lnTo>
                  <a:pt x="1425575" y="0"/>
                </a:lnTo>
                <a:lnTo>
                  <a:pt x="0" y="0"/>
                </a:lnTo>
                <a:lnTo>
                  <a:pt x="0" y="14166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4746937" y="4506969"/>
            <a:ext cx="507633" cy="8187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4534116" y="4438150"/>
            <a:ext cx="971983" cy="962891"/>
          </a:xfrm>
          <a:custGeom>
            <a:avLst/>
            <a:gdLst/>
            <a:ahLst/>
            <a:cxnLst/>
            <a:rect l="l" t="t" r="r" b="b"/>
            <a:pathLst>
              <a:path w="1425575" h="1412240">
                <a:moveTo>
                  <a:pt x="0" y="1411808"/>
                </a:moveTo>
                <a:lnTo>
                  <a:pt x="1425575" y="1411808"/>
                </a:lnTo>
                <a:lnTo>
                  <a:pt x="1425575" y="0"/>
                </a:lnTo>
                <a:lnTo>
                  <a:pt x="0" y="0"/>
                </a:lnTo>
                <a:lnTo>
                  <a:pt x="0" y="14118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5860321" y="4486535"/>
            <a:ext cx="462698" cy="86582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5605679" y="4436479"/>
            <a:ext cx="971983" cy="965922"/>
          </a:xfrm>
          <a:custGeom>
            <a:avLst/>
            <a:gdLst/>
            <a:ahLst/>
            <a:cxnLst/>
            <a:rect l="l" t="t" r="r" b="b"/>
            <a:pathLst>
              <a:path w="1425575" h="1416684">
                <a:moveTo>
                  <a:pt x="0" y="1416684"/>
                </a:moveTo>
                <a:lnTo>
                  <a:pt x="1425575" y="1416684"/>
                </a:lnTo>
                <a:lnTo>
                  <a:pt x="1425575" y="0"/>
                </a:lnTo>
                <a:lnTo>
                  <a:pt x="0" y="0"/>
                </a:lnTo>
                <a:lnTo>
                  <a:pt x="0" y="14166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 txBox="1"/>
          <p:nvPr/>
        </p:nvSpPr>
        <p:spPr>
          <a:xfrm>
            <a:off x="2615413" y="5433952"/>
            <a:ext cx="484476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SourceSansPro-Semibold"/>
                <a:cs typeface="SourceSansPro-Semibold"/>
              </a:rPr>
              <a:t>Baphom</a:t>
            </a:r>
            <a:r>
              <a:rPr sz="818" b="1" spc="-10" dirty="0">
                <a:latin typeface="SourceSansPro-Semibold"/>
                <a:cs typeface="SourceSansPro-Semibold"/>
              </a:rPr>
              <a:t>e</a:t>
            </a:r>
            <a:r>
              <a:rPr sz="818" b="1" dirty="0">
                <a:latin typeface="SourceSansPro-Semibold"/>
                <a:cs typeface="SourceSansPro-Semibold"/>
              </a:rPr>
              <a:t>t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19447" y="5433952"/>
            <a:ext cx="41953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SourceSansPro-Semibold"/>
                <a:cs typeface="SourceSansPro-Semibold"/>
              </a:rPr>
              <a:t>S</a:t>
            </a:r>
            <a:r>
              <a:rPr sz="818" b="1" spc="-10" dirty="0">
                <a:latin typeface="SourceSansPro-Semibold"/>
                <a:cs typeface="SourceSansPro-Semibold"/>
              </a:rPr>
              <a:t>w</a:t>
            </a:r>
            <a:r>
              <a:rPr sz="818" b="1" dirty="0">
                <a:latin typeface="SourceSansPro-Semibold"/>
                <a:cs typeface="SourceSansPro-Semibold"/>
              </a:rPr>
              <a:t>a</a:t>
            </a:r>
            <a:r>
              <a:rPr sz="818" b="1" spc="-17" dirty="0">
                <a:latin typeface="SourceSansPro-Semibold"/>
                <a:cs typeface="SourceSansPro-Semibold"/>
              </a:rPr>
              <a:t>s</a:t>
            </a:r>
            <a:r>
              <a:rPr sz="818" b="1" dirty="0">
                <a:latin typeface="SourceSansPro-Semibold"/>
                <a:cs typeface="SourceSansPro-Semibold"/>
              </a:rPr>
              <a:t>ti</a:t>
            </a:r>
            <a:r>
              <a:rPr sz="818" b="1" spc="-10" dirty="0">
                <a:latin typeface="SourceSansPro-Semibold"/>
                <a:cs typeface="SourceSansPro-Semibold"/>
              </a:rPr>
              <a:t>k</a:t>
            </a:r>
            <a:r>
              <a:rPr sz="818" b="1" dirty="0">
                <a:latin typeface="SourceSansPro-Semibold"/>
                <a:cs typeface="SourceSansPro-Semibold"/>
              </a:rPr>
              <a:t>a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47251" y="5433952"/>
            <a:ext cx="745981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3" dirty="0">
                <a:latin typeface="SourceSansPro-Semibold"/>
                <a:cs typeface="SourceSansPro-Semibold"/>
              </a:rPr>
              <a:t>Lightening</a:t>
            </a:r>
            <a:r>
              <a:rPr sz="818" b="1" spc="-31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Bolts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59907" y="4236712"/>
            <a:ext cx="1629641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dirty="0">
                <a:latin typeface="SourceSansPro-Semibold"/>
                <a:cs typeface="SourceSansPro-Semibold"/>
              </a:rPr>
              <a:t>Other </a:t>
            </a:r>
            <a:r>
              <a:rPr sz="818" b="1" spc="-3" dirty="0">
                <a:latin typeface="SourceSansPro-Semibold"/>
                <a:cs typeface="SourceSansPro-Semibold"/>
              </a:rPr>
              <a:t>Frequently </a:t>
            </a:r>
            <a:r>
              <a:rPr sz="818" b="1" dirty="0">
                <a:latin typeface="SourceSansPro-Semibold"/>
                <a:cs typeface="SourceSansPro-Semibold"/>
              </a:rPr>
              <a:t>Seen Gang</a:t>
            </a:r>
            <a:r>
              <a:rPr sz="818" b="1" spc="-41" dirty="0">
                <a:latin typeface="SourceSansPro-Semibold"/>
                <a:cs typeface="SourceSansPro-Semibold"/>
              </a:rPr>
              <a:t> </a:t>
            </a:r>
            <a:r>
              <a:rPr sz="818" b="1" spc="-17" dirty="0">
                <a:latin typeface="SourceSansPro-Semibold"/>
                <a:cs typeface="SourceSansPro-Semibold"/>
              </a:rPr>
              <a:t>Tattoos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85679" y="5433952"/>
            <a:ext cx="612198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818" b="1" spc="-7" dirty="0">
                <a:latin typeface="SourceSansPro-Semibold"/>
                <a:cs typeface="SourceSansPro-Semibold"/>
              </a:rPr>
              <a:t>Santa</a:t>
            </a:r>
            <a:r>
              <a:rPr sz="818" b="1" spc="-34" dirty="0">
                <a:latin typeface="SourceSansPro-Semibold"/>
                <a:cs typeface="SourceSansPro-Semibold"/>
              </a:rPr>
              <a:t> </a:t>
            </a:r>
            <a:r>
              <a:rPr sz="818" b="1" spc="-3" dirty="0">
                <a:latin typeface="SourceSansPro-Semibold"/>
                <a:cs typeface="SourceSansPro-Semibold"/>
              </a:rPr>
              <a:t>Muerte</a:t>
            </a:r>
            <a:endParaRPr sz="818">
              <a:latin typeface="SourceSansPro-Semibold"/>
              <a:cs typeface="SourceSansPro-Semibold"/>
            </a:endParaRPr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F7D1296C-E37C-2748-A488-95D34E808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8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20D25A1-7268-403F-90D4-E7A7DE109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1485" y="274638"/>
            <a:ext cx="7522969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cs typeface="Georgia"/>
              </a:rPr>
              <a:t>Six Step Action Plans: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EC43A6C-17CF-4A48-BCFE-4CA8758D32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54877" y="1676400"/>
            <a:ext cx="60198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Tell your child how you feel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Establish the rule/Expect success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Active supervision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Consistency, or follow through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What else should I do to help ensure success?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0C629-8524-A849-99D5-0649DC57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4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400"/>
                            </p:stCondLst>
                            <p:childTnLst>
                              <p:par>
                                <p:cTn id="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400"/>
                            </p:stCondLst>
                            <p:childTnLst>
                              <p:par>
                                <p:cTn id="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400"/>
                            </p:stCondLst>
                            <p:childTnLst>
                              <p:par>
                                <p:cTn id="5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987</TotalTime>
  <Words>547</Words>
  <Application>Microsoft Macintosh PowerPoint</Application>
  <PresentationFormat>On-screen Show (4:3)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Palatino Linotype</vt:lpstr>
      <vt:lpstr>SourceSansPro-Semibold</vt:lpstr>
      <vt:lpstr>Symbol</vt:lpstr>
      <vt:lpstr>Executive</vt:lpstr>
      <vt:lpstr>PowerPoint Presentation</vt:lpstr>
      <vt:lpstr>PowerPoint Presentation</vt:lpstr>
      <vt:lpstr>Unit 6: Objectives</vt:lpstr>
      <vt:lpstr>Before We Begin</vt:lpstr>
      <vt:lpstr>Focusing Activity 6.1</vt:lpstr>
      <vt:lpstr>Why Do Kids Choose Unhealthy / Destructive Relationships</vt:lpstr>
      <vt:lpstr>Group Activity 6.2</vt:lpstr>
      <vt:lpstr>PowerPoint Presentation</vt:lpstr>
      <vt:lpstr>Six Step Action Plans:</vt:lpstr>
      <vt:lpstr>Group Activity 6.3</vt:lpstr>
      <vt:lpstr>The Extended List</vt:lpstr>
      <vt:lpstr>Group Activity 6.4</vt:lpstr>
      <vt:lpstr>Run Away Children</vt:lpstr>
      <vt:lpstr>Group Activity 6.5</vt:lpstr>
      <vt:lpstr>Violent Children</vt:lpstr>
      <vt:lpstr>Group Activity 6.6</vt:lpstr>
      <vt:lpstr>Review Activity 6.7</vt:lpstr>
      <vt:lpstr>Review Activity 6.7</vt:lpstr>
      <vt:lpstr>Critical Family Concept: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Office 2004 Test Drive User</dc:creator>
  <cp:lastModifiedBy>Microsoft Office User</cp:lastModifiedBy>
  <cp:revision>36</cp:revision>
  <dcterms:created xsi:type="dcterms:W3CDTF">2017-02-21T21:30:01Z</dcterms:created>
  <dcterms:modified xsi:type="dcterms:W3CDTF">2020-05-27T22:29:16Z</dcterms:modified>
</cp:coreProperties>
</file>