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1"/>
  </p:notesMasterIdLst>
  <p:sldIdLst>
    <p:sldId id="279" r:id="rId2"/>
    <p:sldId id="287" r:id="rId3"/>
    <p:sldId id="288" r:id="rId4"/>
    <p:sldId id="317" r:id="rId5"/>
    <p:sldId id="289" r:id="rId6"/>
    <p:sldId id="291" r:id="rId7"/>
    <p:sldId id="315" r:id="rId8"/>
    <p:sldId id="316" r:id="rId9"/>
    <p:sldId id="319" r:id="rId10"/>
    <p:sldId id="311" r:id="rId11"/>
    <p:sldId id="310" r:id="rId12"/>
    <p:sldId id="309" r:id="rId13"/>
    <p:sldId id="318" r:id="rId14"/>
    <p:sldId id="314" r:id="rId15"/>
    <p:sldId id="313" r:id="rId16"/>
    <p:sldId id="296" r:id="rId17"/>
    <p:sldId id="297" r:id="rId18"/>
    <p:sldId id="298" r:id="rId19"/>
    <p:sldId id="299" r:id="rId20"/>
    <p:sldId id="293" r:id="rId21"/>
    <p:sldId id="300" r:id="rId22"/>
    <p:sldId id="301" r:id="rId23"/>
    <p:sldId id="302" r:id="rId24"/>
    <p:sldId id="303" r:id="rId25"/>
    <p:sldId id="304" r:id="rId26"/>
    <p:sldId id="305" r:id="rId27"/>
    <p:sldId id="306" r:id="rId28"/>
    <p:sldId id="307" r:id="rId29"/>
    <p:sldId id="308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2951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8746"/>
    <p:restoredTop sz="93673"/>
  </p:normalViewPr>
  <p:slideViewPr>
    <p:cSldViewPr snapToGrid="0" snapToObjects="1">
      <p:cViewPr varScale="1">
        <p:scale>
          <a:sx n="120" d="100"/>
          <a:sy n="120" d="100"/>
        </p:scale>
        <p:origin x="2376" y="17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0C3F168-3551-D743-9894-70DEA891CCB4}" type="datetimeFigureOut">
              <a:rPr lang="en-US" smtClean="0"/>
              <a:t>5/7/20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44086E4-1441-FC43-BA23-610BF05F6E0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78696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44086E4-1441-FC43-BA23-610BF05F6E0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6387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r>
              <a:rPr lang="en-US"/>
              <a:t>Footer Text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32731" y="6336472"/>
            <a:ext cx="561975" cy="365125"/>
          </a:xfrm>
        </p:spPr>
        <p:txBody>
          <a:bodyPr/>
          <a:lstStyle>
            <a:lvl1pPr>
              <a:defRPr sz="2000" b="1" i="0" baseline="0">
                <a:solidFill>
                  <a:schemeClr val="bg1"/>
                </a:solidFill>
              </a:defRPr>
            </a:lvl1pPr>
          </a:lstStyle>
          <a:p>
            <a:fld id="{893D276E-3253-8A42-BFB8-50B5B5BD2392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/>
              <a:t>Footer Text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r>
              <a:rPr lang="en-US"/>
              <a:t>Footer Text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500" baseline="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7AC9B652-15C8-EF4C-BE15-5E99443F6222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hf hdr="0" ftr="0" dt="0"/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654288" y="0"/>
            <a:ext cx="7772400" cy="122872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ts val="5800"/>
              </a:lnSpc>
              <a:spcBef>
                <a:spcPct val="0"/>
              </a:spcBef>
              <a:buNone/>
              <a:defRPr sz="5400" kern="120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en-US" sz="6600" dirty="0">
                <a:solidFill>
                  <a:srgbClr val="295180"/>
                </a:solidFill>
              </a:rPr>
              <a:t>WELCOME</a:t>
            </a:r>
          </a:p>
        </p:txBody>
      </p:sp>
      <p:sp>
        <p:nvSpPr>
          <p:cNvPr id="6" name="Subtitle 2"/>
          <p:cNvSpPr txBox="1">
            <a:spLocks/>
          </p:cNvSpPr>
          <p:nvPr/>
        </p:nvSpPr>
        <p:spPr>
          <a:xfrm>
            <a:off x="4362201" y="4525966"/>
            <a:ext cx="5910639" cy="1219200"/>
          </a:xfrm>
          <a:prstGeom prst="rect">
            <a:avLst/>
          </a:prstGeom>
          <a:effectLst>
            <a:glow rad="139700">
              <a:schemeClr val="bg1">
                <a:alpha val="40000"/>
              </a:schemeClr>
            </a:glow>
            <a:softEdge rad="76200"/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Changing Destructive </a:t>
            </a:r>
          </a:p>
          <a:p>
            <a:pPr marL="0" indent="0">
              <a:buNone/>
            </a:pPr>
            <a:r>
              <a:rPr lang="en-US" sz="3200" dirty="0">
                <a:solidFill>
                  <a:srgbClr val="000000"/>
                </a:solidFill>
              </a:rPr>
              <a:t>Adolescent Behavior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02596CEA-7BE9-EC43-8D1F-F2BCE6C85D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1C7A8-96AC-B242-A30F-BACCB94B5009}" type="slidenum">
              <a:rPr lang="en-US" smtClean="0"/>
              <a:pPr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52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5E904BD-DFA8-4AD0-A9F1-68EAEFBFD9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92100" y="2667000"/>
            <a:ext cx="5257800" cy="1206500"/>
          </a:xfrm>
        </p:spPr>
        <p:txBody>
          <a:bodyPr/>
          <a:lstStyle/>
          <a:p>
            <a:pPr eaLnBrk="1" hangingPunct="1"/>
            <a:r>
              <a:rPr lang="en-US" b="1" dirty="0">
                <a:solidFill>
                  <a:srgbClr val="7097D3"/>
                </a:solidFill>
                <a:latin typeface="Calibri" charset="0"/>
              </a:rPr>
              <a:t>Kids Think Differently!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52512D4-3BDD-4D27-A6D5-F6CF4F336ED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36700" y="152400"/>
            <a:ext cx="6248400" cy="2628900"/>
          </a:xfrm>
        </p:spPr>
        <p:txBody>
          <a:bodyPr>
            <a:normAutofit lnSpcReduction="10000"/>
          </a:bodyPr>
          <a:lstStyle/>
          <a:p>
            <a:pPr algn="ctr" eaLnBrk="1" hangingPunct="1">
              <a:buFontTx/>
              <a:buNone/>
            </a:pPr>
            <a:r>
              <a:rPr lang="en-US" i="1" dirty="0">
                <a:solidFill>
                  <a:srgbClr val="FFEFAA"/>
                </a:solidFill>
                <a:latin typeface="Calibri" charset="0"/>
              </a:rPr>
              <a:t>	</a:t>
            </a:r>
            <a:r>
              <a:rPr lang="en-US" sz="4000" b="1" dirty="0">
                <a:solidFill>
                  <a:srgbClr val="7097D3"/>
                </a:solidFill>
                <a:latin typeface="Calibri" charset="0"/>
              </a:rPr>
              <a:t>Knowing they had </a:t>
            </a:r>
            <a:br>
              <a:rPr lang="en-US" sz="4000" b="1" dirty="0">
                <a:solidFill>
                  <a:srgbClr val="7097D3"/>
                </a:solidFill>
                <a:latin typeface="Calibri" charset="0"/>
              </a:rPr>
            </a:br>
            <a:r>
              <a:rPr lang="en-US" sz="4000" b="1" dirty="0">
                <a:solidFill>
                  <a:srgbClr val="7097D3"/>
                </a:solidFill>
                <a:latin typeface="Calibri" charset="0"/>
              </a:rPr>
              <a:t>already been discovered,</a:t>
            </a:r>
            <a:r>
              <a:rPr lang="en-US" sz="4000" i="1" dirty="0">
                <a:solidFill>
                  <a:srgbClr val="7097D3"/>
                </a:solidFill>
                <a:latin typeface="Calibri" charset="0"/>
              </a:rPr>
              <a:t> </a:t>
            </a:r>
            <a:br>
              <a:rPr lang="en-US" sz="4000" i="1" dirty="0">
                <a:solidFill>
                  <a:srgbClr val="7097D3"/>
                </a:solidFill>
                <a:latin typeface="Calibri" charset="0"/>
              </a:rPr>
            </a:br>
            <a:r>
              <a:rPr lang="en-US" sz="4000" b="1" i="1" dirty="0">
                <a:solidFill>
                  <a:srgbClr val="FF0000"/>
                </a:solidFill>
                <a:latin typeface="Calibri" charset="0"/>
              </a:rPr>
              <a:t>the boys jumped anyway</a:t>
            </a:r>
            <a:r>
              <a:rPr lang="en-US" sz="4000" b="1" i="1" dirty="0">
                <a:solidFill>
                  <a:schemeClr val="bg1"/>
                </a:solidFill>
                <a:latin typeface="Calibri" charset="0"/>
              </a:rPr>
              <a:t>!</a:t>
            </a:r>
          </a:p>
          <a:p>
            <a:pPr eaLnBrk="1" hangingPunct="1">
              <a:buFontTx/>
              <a:buNone/>
            </a:pPr>
            <a:r>
              <a:rPr lang="en-US" sz="4000" dirty="0">
                <a:solidFill>
                  <a:schemeClr val="tx2"/>
                </a:solidFill>
                <a:latin typeface="Calibri" charset="0"/>
              </a:rPr>
              <a:t> </a:t>
            </a:r>
          </a:p>
          <a:p>
            <a:pPr eaLnBrk="1" hangingPunct="1">
              <a:buFontTx/>
              <a:buNone/>
            </a:pPr>
            <a:endParaRPr lang="en-US" dirty="0">
              <a:latin typeface="Calibri" charset="0"/>
            </a:endParaRPr>
          </a:p>
        </p:txBody>
      </p:sp>
      <p:pic>
        <p:nvPicPr>
          <p:cNvPr id="4" name="Picture 6" descr="Jumper.tiff                                                    01E4E8C6Bud's Hard Drive               87E6397D:">
            <a:extLst>
              <a:ext uri="{FF2B5EF4-FFF2-40B4-BE49-F238E27FC236}">
                <a16:creationId xmlns:a16="http://schemas.microsoft.com/office/drawing/2014/main" id="{D6BA6A92-D1B0-41A3-8090-7BEEC9BCBB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6982"/>
          <a:stretch>
            <a:fillRect/>
          </a:stretch>
        </p:blipFill>
        <p:spPr bwMode="auto">
          <a:xfrm>
            <a:off x="5194300" y="2159000"/>
            <a:ext cx="2624138" cy="3352800"/>
          </a:xfrm>
          <a:prstGeom prst="rect">
            <a:avLst/>
          </a:prstGeom>
          <a:ln/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C494059-188C-FE4A-8C03-EE4A2F4442C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>
                <a:solidFill>
                  <a:schemeClr val="tx1"/>
                </a:solidFill>
              </a:rPr>
              <a:pPr/>
              <a:t>10</a:t>
            </a:fld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9718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1000"/>
                            </p:stCondLst>
                            <p:childTnLst>
                              <p:par>
                                <p:cTn id="5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3000"/>
                            </p:stCondLst>
                            <p:childTnLst>
                              <p:par>
                                <p:cTn id="20" presetID="9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E0BA7B7-34A2-44C2-A9D1-82793C467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242370"/>
            <a:ext cx="8879595" cy="826265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>
              <a:defRPr/>
            </a:pPr>
            <a:br>
              <a:rPr lang="en-US" sz="6600" dirty="0">
                <a:solidFill>
                  <a:srgbClr val="7097D3"/>
                </a:solidFill>
              </a:rPr>
            </a:br>
            <a:r>
              <a:rPr lang="en-US" sz="4800" dirty="0">
                <a:solidFill>
                  <a:srgbClr val="7097D3"/>
                </a:solidFill>
                <a:latin typeface="Georgia"/>
                <a:cs typeface="Georgia"/>
              </a:rPr>
              <a:t>Group Activity 2.3: Kids</a:t>
            </a:r>
            <a:endParaRPr lang="en-US" sz="4800" b="1" i="1" dirty="0">
              <a:solidFill>
                <a:srgbClr val="295180"/>
              </a:solidFill>
              <a:ea typeface="ＭＳ Ｐゴシック" charset="0"/>
              <a:cs typeface="Georgia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57E7973-684A-AB49-9713-9A5F7931D937}"/>
              </a:ext>
            </a:extLst>
          </p:cNvPr>
          <p:cNvSpPr txBox="1"/>
          <p:nvPr/>
        </p:nvSpPr>
        <p:spPr>
          <a:xfrm>
            <a:off x="1828800" y="1355075"/>
            <a:ext cx="6114362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09600" indent="-609600">
              <a:buFont typeface="Symbol" charset="0"/>
              <a:buAutoNum type="arabicPeriod"/>
            </a:pPr>
            <a:r>
              <a:rPr lang="en-US" sz="2800" dirty="0">
                <a:latin typeface="Calibri" charset="0"/>
              </a:rPr>
              <a:t>Children usually</a:t>
            </a:r>
          </a:p>
          <a:p>
            <a:pPr marL="609600" indent="-609600">
              <a:buFont typeface="Symbol" charset="0"/>
              <a:buAutoNum type="arabicPeriod"/>
            </a:pPr>
            <a:endParaRPr lang="en-US" sz="2800" dirty="0">
              <a:latin typeface="Calibri" charset="0"/>
            </a:endParaRPr>
          </a:p>
          <a:p>
            <a:pPr marL="609600" indent="-609600">
              <a:buFont typeface="Symbol" charset="0"/>
              <a:buAutoNum type="arabicPeriod"/>
            </a:pPr>
            <a:r>
              <a:rPr lang="en-US" sz="2800" dirty="0">
                <a:latin typeface="Calibri" charset="0"/>
              </a:rPr>
              <a:t>Children generally</a:t>
            </a:r>
          </a:p>
          <a:p>
            <a:pPr marL="609600" indent="-609600">
              <a:buFont typeface="Symbol" charset="0"/>
              <a:buAutoNum type="arabicPeriod"/>
            </a:pPr>
            <a:endParaRPr lang="en-US" sz="2800" dirty="0">
              <a:latin typeface="Calibri" charset="0"/>
            </a:endParaRPr>
          </a:p>
          <a:p>
            <a:pPr marL="609600" indent="-609600">
              <a:buFont typeface="Symbol" charset="0"/>
              <a:buAutoNum type="arabicPeriod"/>
            </a:pPr>
            <a:r>
              <a:rPr lang="en-US" sz="2800" dirty="0">
                <a:latin typeface="Calibri" charset="0"/>
              </a:rPr>
              <a:t>Children usually</a:t>
            </a:r>
          </a:p>
          <a:p>
            <a:pPr marL="609600" indent="-609600">
              <a:buFont typeface="Symbol" charset="0"/>
              <a:buAutoNum type="arabicPeriod"/>
            </a:pPr>
            <a:endParaRPr lang="en-US" sz="2800" dirty="0">
              <a:latin typeface="Calibri" charset="0"/>
            </a:endParaRPr>
          </a:p>
          <a:p>
            <a:pPr marL="609600" indent="-609600">
              <a:buFont typeface="Symbol" charset="0"/>
              <a:buAutoNum type="arabicPeriod"/>
            </a:pPr>
            <a:r>
              <a:rPr lang="en-US" sz="2800" dirty="0">
                <a:latin typeface="Calibri" charset="0"/>
              </a:rPr>
              <a:t>Children are more likely to</a:t>
            </a:r>
          </a:p>
          <a:p>
            <a:pPr marL="609600" indent="-609600">
              <a:buFont typeface="Symbol" charset="0"/>
              <a:buAutoNum type="arabicPeriod"/>
            </a:pPr>
            <a:endParaRPr lang="en-US" sz="2800" dirty="0">
              <a:latin typeface="Calibri" charset="0"/>
            </a:endParaRPr>
          </a:p>
          <a:p>
            <a:pPr marL="609600" indent="-609600">
              <a:buFont typeface="Symbol" charset="0"/>
              <a:buAutoNum type="arabicPeriod"/>
            </a:pPr>
            <a:r>
              <a:rPr lang="en-US" sz="2800" dirty="0">
                <a:latin typeface="Calibri" charset="0"/>
              </a:rPr>
              <a:t>Children respond</a:t>
            </a:r>
          </a:p>
          <a:p>
            <a:endParaRPr 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972D1A-2761-BA4C-A33E-09CCB1EC1B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71401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E0BA7B7-34A2-44C2-A9D1-82793C467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068049" y="958704"/>
            <a:ext cx="5448574" cy="3919349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6600" dirty="0">
                <a:solidFill>
                  <a:srgbClr val="295180"/>
                </a:solidFill>
                <a:ea typeface="ＭＳ Ｐゴシック" charset="0"/>
                <a:cs typeface="Georgia"/>
              </a:rPr>
              <a:t>Yelling at our children will not rush brain development</a:t>
            </a:r>
            <a:r>
              <a:rPr lang="en-US" sz="6600" i="1" dirty="0">
                <a:solidFill>
                  <a:srgbClr val="295180"/>
                </a:solidFill>
                <a:ea typeface="ＭＳ Ｐゴシック" charset="0"/>
                <a:cs typeface="Georgia"/>
              </a:rPr>
              <a:t>!</a:t>
            </a:r>
            <a:endParaRPr lang="en-US" sz="6600" b="1" i="1" dirty="0">
              <a:solidFill>
                <a:srgbClr val="295180"/>
              </a:solidFill>
              <a:ea typeface="ＭＳ Ｐゴシック" charset="0"/>
              <a:cs typeface="Georgi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9DD7CC5-A712-5D49-B9F7-524E34075D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6364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1104D4-CEE2-CD49-8541-B0E61023AF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16956"/>
            <a:ext cx="8229600" cy="1132364"/>
          </a:xfrm>
        </p:spPr>
        <p:txBody>
          <a:bodyPr/>
          <a:lstStyle/>
          <a:p>
            <a:r>
              <a:rPr lang="en-US" dirty="0">
                <a:solidFill>
                  <a:srgbClr val="0070C0"/>
                </a:solidFill>
              </a:rPr>
              <a:t>Screaming and Yelling</a:t>
            </a:r>
          </a:p>
        </p:txBody>
      </p:sp>
      <p:pic>
        <p:nvPicPr>
          <p:cNvPr id="5" name="The Effects of Yelling at Your Teen.mp4" descr="The Effects of Yelling at Your Teen.mp4">
            <a:hlinkClick r:id="" action="ppaction://media"/>
            <a:extLst>
              <a:ext uri="{FF2B5EF4-FFF2-40B4-BE49-F238E27FC236}">
                <a16:creationId xmlns:a16="http://schemas.microsoft.com/office/drawing/2014/main" id="{95C540BD-D045-2242-856A-0B03A5936C1E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49275" y="1600200"/>
            <a:ext cx="8045450" cy="4525963"/>
          </a:xfr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ADBFCFF-EC1B-5341-A3AD-974D6CD31A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93D276E-3253-8A42-BFB8-50B5B5BD2392}" type="slidenum">
              <a:rPr lang="en-US" smtClean="0">
                <a:solidFill>
                  <a:schemeClr val="tx1">
                    <a:lumMod val="95000"/>
                    <a:lumOff val="5000"/>
                  </a:schemeClr>
                </a:solidFill>
              </a:rPr>
              <a:pPr/>
              <a:t>13</a:t>
            </a:fld>
            <a:endParaRPr lang="en-US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2765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771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9E127BE5-A295-4D7F-A84D-C3F3FC50B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377108" y="1856048"/>
            <a:ext cx="6874526" cy="1569660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ja-JP" sz="9600" i="1" dirty="0">
                <a:solidFill>
                  <a:schemeClr val="tx2"/>
                </a:solidFill>
                <a:latin typeface="+mn-lt"/>
              </a:rPr>
              <a:t>…Don’t!</a:t>
            </a:r>
            <a:endParaRPr lang="en-US" altLang="en-US" sz="96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F74EBFA-E689-A04F-A270-3ABF06F8D7E0}"/>
              </a:ext>
            </a:extLst>
          </p:cNvPr>
          <p:cNvSpPr txBox="1"/>
          <p:nvPr/>
        </p:nvSpPr>
        <p:spPr>
          <a:xfrm>
            <a:off x="848299" y="778830"/>
            <a:ext cx="760163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3200" i="1" dirty="0">
                <a:solidFill>
                  <a:schemeClr val="accent2"/>
                </a:solidFill>
              </a:rPr>
              <a:t>If you do not want to argue with your children and teenagers… </a:t>
            </a:r>
            <a:endParaRPr lang="en-US" sz="32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8278FFC-6ECA-4847-ACD3-2EB6F4A2D1BE}"/>
              </a:ext>
            </a:extLst>
          </p:cNvPr>
          <p:cNvSpPr txBox="1"/>
          <p:nvPr/>
        </p:nvSpPr>
        <p:spPr>
          <a:xfrm>
            <a:off x="2622014" y="3514380"/>
            <a:ext cx="44508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4800" dirty="0">
                <a:solidFill>
                  <a:srgbClr val="295180"/>
                </a:solidFill>
              </a:rPr>
              <a:t>If one won’</a:t>
            </a:r>
            <a:r>
              <a:rPr lang="en-US" altLang="ja-JP" sz="4800" dirty="0">
                <a:solidFill>
                  <a:srgbClr val="295180"/>
                </a:solidFill>
              </a:rPr>
              <a:t>t, </a:t>
            </a:r>
            <a:br>
              <a:rPr lang="en-US" altLang="ja-JP" sz="4800" dirty="0">
                <a:solidFill>
                  <a:srgbClr val="295180"/>
                </a:solidFill>
              </a:rPr>
            </a:br>
            <a:r>
              <a:rPr lang="en-US" altLang="ja-JP" sz="4800" dirty="0">
                <a:solidFill>
                  <a:srgbClr val="295180"/>
                </a:solidFill>
              </a:rPr>
              <a:t> then two can’t </a:t>
            </a:r>
            <a:endParaRPr lang="en-US" sz="4800" dirty="0"/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F73AFDDD-FDCC-D346-9373-2D6ADDD8DA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1719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FEAB11E-1962-477A-B098-04214200C7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7211" y="552890"/>
            <a:ext cx="6400800" cy="1142259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6000" dirty="0">
                <a:solidFill>
                  <a:srgbClr val="295180"/>
                </a:solidFill>
              </a:rPr>
              <a:t>“Nevertheless…”</a:t>
            </a:r>
            <a:endParaRPr lang="en-US" altLang="en-US" sz="6000" b="1" i="1" dirty="0">
              <a:solidFill>
                <a:srgbClr val="29518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127BE5-A295-4D7F-A84D-C3F3FC50B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921628" y="2176938"/>
            <a:ext cx="5846383" cy="1015663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6000" dirty="0">
                <a:solidFill>
                  <a:srgbClr val="295180"/>
                </a:solidFill>
                <a:latin typeface="+mn-lt"/>
              </a:rPr>
              <a:t>“Regardless…“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730D82-7D5F-C14C-88BE-9F9F130FFE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15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1B2C901-C4A7-584E-ABD1-57A54EB5D42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394" y="3718565"/>
            <a:ext cx="6931750" cy="830997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en-US" sz="4800" dirty="0">
                <a:solidFill>
                  <a:schemeClr val="accent6"/>
                </a:solidFill>
                <a:latin typeface="+mn-lt"/>
              </a:rPr>
              <a:t>Your new best friends!</a:t>
            </a:r>
          </a:p>
        </p:txBody>
      </p:sp>
    </p:spTree>
    <p:extLst>
      <p:ext uri="{BB962C8B-B14F-4D97-AF65-F5344CB8AC3E}">
        <p14:creationId xmlns:p14="http://schemas.microsoft.com/office/powerpoint/2010/main" val="3691429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3000"/>
                            </p:stCondLst>
                            <p:childTnLst>
                              <p:par>
                                <p:cTn id="16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FEAB11E-1962-477A-B098-04214200C78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67212" y="1743284"/>
            <a:ext cx="6400800" cy="1633092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/>
            <a:r>
              <a:rPr lang="en-US" altLang="en-US" sz="6000" dirty="0">
                <a:solidFill>
                  <a:srgbClr val="295180"/>
                </a:solidFill>
              </a:rPr>
              <a:t>If one won’</a:t>
            </a:r>
            <a:r>
              <a:rPr lang="en-US" altLang="ja-JP" sz="6000" dirty="0">
                <a:solidFill>
                  <a:srgbClr val="295180"/>
                </a:solidFill>
              </a:rPr>
              <a:t>t, </a:t>
            </a:r>
            <a:br>
              <a:rPr lang="en-US" altLang="ja-JP" sz="6000" dirty="0">
                <a:solidFill>
                  <a:srgbClr val="295180"/>
                </a:solidFill>
              </a:rPr>
            </a:br>
            <a:r>
              <a:rPr lang="en-US" altLang="ja-JP" sz="6000" dirty="0">
                <a:solidFill>
                  <a:srgbClr val="295180"/>
                </a:solidFill>
              </a:rPr>
              <a:t> then two can’t </a:t>
            </a:r>
            <a:endParaRPr lang="en-US" altLang="en-US" sz="6000" b="1" i="1" dirty="0">
              <a:solidFill>
                <a:srgbClr val="295180"/>
              </a:solidFill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127BE5-A295-4D7F-A84D-C3F3FC50B4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254669" y="3376376"/>
            <a:ext cx="3326884" cy="923925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srgbClr val="808080">
                <a:alpha val="39999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r>
              <a:rPr lang="en-US" altLang="ja-JP" sz="5400" i="1" dirty="0">
                <a:solidFill>
                  <a:schemeClr val="tx2"/>
                </a:solidFill>
                <a:latin typeface="+mn-lt"/>
              </a:rPr>
              <a:t>…Argue</a:t>
            </a:r>
            <a:endParaRPr lang="en-US" altLang="en-US" sz="5400" dirty="0">
              <a:solidFill>
                <a:schemeClr val="tx2"/>
              </a:solidFill>
              <a:latin typeface="+mn-lt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45A2562-4F3F-E046-A254-3F94201B1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16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454049C-77BD-164B-A626-53DD35F31BD6}"/>
              </a:ext>
            </a:extLst>
          </p:cNvPr>
          <p:cNvSpPr txBox="1"/>
          <p:nvPr/>
        </p:nvSpPr>
        <p:spPr>
          <a:xfrm>
            <a:off x="-956511" y="68580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50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CC1E11C1-6DB9-451E-93B2-595B6E0D317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64698" y="236823"/>
            <a:ext cx="6629400" cy="879596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400" dirty="0">
                <a:solidFill>
                  <a:srgbClr val="295180"/>
                </a:solidFill>
                <a:ea typeface="ＭＳ Ｐゴシック" charset="0"/>
                <a:cs typeface="Georgia"/>
              </a:rPr>
              <a:t>Focus on the T.O.P.I.C.</a:t>
            </a:r>
            <a:endParaRPr lang="en-US" sz="4400" i="1" dirty="0">
              <a:solidFill>
                <a:srgbClr val="295180"/>
              </a:solidFill>
              <a:ea typeface="ＭＳ Ｐゴシック" charset="0"/>
              <a:cs typeface="Georgia"/>
            </a:endParaRP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0B9157F-E130-458F-88B8-993EEE383E5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82380" y="1828800"/>
            <a:ext cx="5994035" cy="3292498"/>
          </a:xfrm>
        </p:spPr>
        <p:txBody>
          <a:bodyPr>
            <a:normAutofit/>
          </a:bodyPr>
          <a:lstStyle/>
          <a:p>
            <a:pPr marL="609600" indent="-609600" eaLnBrk="1" hangingPunct="1">
              <a:lnSpc>
                <a:spcPct val="150000"/>
              </a:lnSpc>
              <a:buFont typeface="Symbol" panose="05050102010706020507" pitchFamily="18" charset="2"/>
              <a:buAutoNum type="arabicPeriod"/>
            </a:pPr>
            <a:r>
              <a:rPr lang="en-US" altLang="en-US" dirty="0">
                <a:solidFill>
                  <a:srgbClr val="C00000"/>
                </a:solidFill>
              </a:rPr>
              <a:t>T</a:t>
            </a:r>
            <a:r>
              <a:rPr lang="en-US" altLang="en-US" dirty="0"/>
              <a:t>iming</a:t>
            </a:r>
          </a:p>
          <a:p>
            <a:pPr marL="609600" indent="-609600" eaLnBrk="1" hangingPunct="1">
              <a:lnSpc>
                <a:spcPct val="150000"/>
              </a:lnSpc>
              <a:buFont typeface="Symbol" panose="05050102010706020507" pitchFamily="18" charset="2"/>
              <a:buAutoNum type="arabicPeriod"/>
            </a:pPr>
            <a:r>
              <a:rPr lang="en-US" altLang="en-US" dirty="0"/>
              <a:t>Develop a plan or an </a:t>
            </a:r>
            <a:r>
              <a:rPr lang="en-US" altLang="en-US" dirty="0">
                <a:solidFill>
                  <a:srgbClr val="C00000"/>
                </a:solidFill>
              </a:rPr>
              <a:t>O</a:t>
            </a:r>
            <a:r>
              <a:rPr lang="en-US" altLang="en-US" dirty="0"/>
              <a:t>utline</a:t>
            </a:r>
          </a:p>
          <a:p>
            <a:pPr marL="609600" indent="-609600" eaLnBrk="1" hangingPunct="1">
              <a:lnSpc>
                <a:spcPct val="150000"/>
              </a:lnSpc>
              <a:buFont typeface="Symbol" panose="05050102010706020507" pitchFamily="18" charset="2"/>
              <a:buAutoNum type="arabicPeriod"/>
            </a:pPr>
            <a:r>
              <a:rPr lang="en-US" altLang="en-US" dirty="0">
                <a:solidFill>
                  <a:srgbClr val="C00000"/>
                </a:solidFill>
              </a:rPr>
              <a:t>P</a:t>
            </a:r>
            <a:r>
              <a:rPr lang="en-US" altLang="en-US" dirty="0"/>
              <a:t>ick a private, neutral location</a:t>
            </a:r>
          </a:p>
          <a:p>
            <a:pPr marL="609600" indent="-609600" eaLnBrk="1" hangingPunct="1">
              <a:lnSpc>
                <a:spcPct val="150000"/>
              </a:lnSpc>
              <a:buFont typeface="Symbol" panose="05050102010706020507" pitchFamily="18" charset="2"/>
              <a:buAutoNum type="arabicPeriod"/>
            </a:pPr>
            <a:r>
              <a:rPr lang="en-US" altLang="en-US" dirty="0"/>
              <a:t>Minimize </a:t>
            </a:r>
            <a:r>
              <a:rPr lang="en-US" altLang="en-US" dirty="0">
                <a:solidFill>
                  <a:srgbClr val="C00000"/>
                </a:solidFill>
              </a:rPr>
              <a:t>I</a:t>
            </a:r>
            <a:r>
              <a:rPr lang="en-US" altLang="en-US" dirty="0"/>
              <a:t>nterruptions</a:t>
            </a:r>
          </a:p>
          <a:p>
            <a:pPr marL="609600" indent="-609600" eaLnBrk="1" hangingPunct="1">
              <a:lnSpc>
                <a:spcPct val="150000"/>
              </a:lnSpc>
              <a:buFont typeface="Symbol" panose="05050102010706020507" pitchFamily="18" charset="2"/>
              <a:buAutoNum type="arabicPeriod"/>
            </a:pPr>
            <a:r>
              <a:rPr lang="en-US" altLang="en-US" dirty="0">
                <a:solidFill>
                  <a:srgbClr val="C00000"/>
                </a:solidFill>
              </a:rPr>
              <a:t>C</a:t>
            </a:r>
            <a:r>
              <a:rPr lang="en-US" altLang="en-US" dirty="0"/>
              <a:t>onsider and prepare for the worst</a:t>
            </a:r>
          </a:p>
          <a:p>
            <a:pPr marL="609600" indent="-609600" eaLnBrk="1" hangingPunct="1">
              <a:lnSpc>
                <a:spcPct val="90000"/>
              </a:lnSpc>
              <a:buFont typeface="Symbol" panose="05050102010706020507" pitchFamily="18" charset="2"/>
              <a:buAutoNum type="arabicPeriod"/>
            </a:pPr>
            <a:endParaRPr lang="en-US" alt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F08C38-BE4B-9047-8814-48AD50502F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4931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2000"/>
                            </p:stCondLst>
                            <p:childTnLst>
                              <p:par>
                                <p:cTn id="1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5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000"/>
                            </p:stCondLst>
                            <p:childTnLst>
                              <p:par>
                                <p:cTn id="2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33CD254F-93C2-4615-93E6-D33C40BD10D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232904" y="74428"/>
            <a:ext cx="6687509" cy="1500079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295180"/>
                </a:solidFill>
                <a:ea typeface="ＭＳ Ｐゴシック" charset="0"/>
                <a:cs typeface="Georgia"/>
              </a:rPr>
              <a:t>Group Activity 2.5(a)</a:t>
            </a:r>
            <a:br>
              <a:rPr lang="en-US" dirty="0">
                <a:solidFill>
                  <a:srgbClr val="295180"/>
                </a:solidFill>
                <a:ea typeface="ＭＳ Ｐゴシック" charset="0"/>
                <a:cs typeface="Georgia"/>
              </a:rPr>
            </a:br>
            <a:r>
              <a:rPr lang="en-US" sz="2800" dirty="0">
                <a:solidFill>
                  <a:srgbClr val="295180"/>
                </a:solidFill>
                <a:ea typeface="ＭＳ Ｐゴシック" charset="0"/>
                <a:cs typeface="Georgia"/>
              </a:rPr>
              <a:t>Focus on the “TOPIC”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8C94A04-BF18-43DC-92D8-BF797CC7605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07241" y="1545849"/>
            <a:ext cx="7850533" cy="2591897"/>
          </a:xfrm>
        </p:spPr>
        <p:txBody>
          <a:bodyPr>
            <a:noAutofit/>
          </a:bodyPr>
          <a:lstStyle/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en-US" sz="2800" dirty="0">
                <a:solidFill>
                  <a:schemeClr val="accent4"/>
                </a:solidFill>
              </a:rPr>
              <a:t>1. </a:t>
            </a:r>
            <a:r>
              <a:rPr lang="en-US" altLang="en-US" sz="2800" b="1" dirty="0">
                <a:solidFill>
                  <a:srgbClr val="C00000"/>
                </a:solidFill>
              </a:rPr>
              <a:t>T</a:t>
            </a:r>
            <a:r>
              <a:rPr lang="en-US" altLang="en-US" sz="2800" dirty="0"/>
              <a:t>iming						 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en-US" sz="2800" dirty="0">
                <a:solidFill>
                  <a:schemeClr val="accent4"/>
                </a:solidFill>
              </a:rPr>
              <a:t>2. </a:t>
            </a:r>
            <a:r>
              <a:rPr lang="en-US" altLang="en-US" sz="2800" dirty="0">
                <a:solidFill>
                  <a:schemeClr val="accent3"/>
                </a:solidFill>
              </a:rPr>
              <a:t>D</a:t>
            </a:r>
            <a:r>
              <a:rPr lang="en-US" altLang="en-US" sz="2800" dirty="0"/>
              <a:t>evelop a plan/</a:t>
            </a:r>
            <a:r>
              <a:rPr lang="en-US" altLang="en-US" sz="2800" b="1" dirty="0">
                <a:solidFill>
                  <a:srgbClr val="C00000"/>
                </a:solidFill>
              </a:rPr>
              <a:t>O</a:t>
            </a:r>
            <a:r>
              <a:rPr lang="en-US" altLang="en-US" sz="2800" dirty="0"/>
              <a:t>utline			</a:t>
            </a:r>
            <a:endParaRPr lang="en-US" altLang="en-US" sz="2800" b="1" dirty="0"/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en-US" sz="2800" dirty="0">
                <a:solidFill>
                  <a:schemeClr val="accent4"/>
                </a:solidFill>
              </a:rPr>
              <a:t>3. </a:t>
            </a:r>
            <a:r>
              <a:rPr lang="en-US" altLang="en-US" sz="2800" dirty="0"/>
              <a:t>Choose a </a:t>
            </a:r>
            <a:r>
              <a:rPr lang="en-US" altLang="en-US" sz="2800" b="1" dirty="0">
                <a:solidFill>
                  <a:srgbClr val="C00000"/>
                </a:solidFill>
              </a:rPr>
              <a:t>P</a:t>
            </a:r>
            <a:r>
              <a:rPr lang="en-US" altLang="en-US" sz="2800" dirty="0"/>
              <a:t>rivate / neutral location	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en-US" sz="2800" dirty="0">
                <a:solidFill>
                  <a:schemeClr val="accent4"/>
                </a:solidFill>
              </a:rPr>
              <a:t>4. </a:t>
            </a:r>
            <a:r>
              <a:rPr lang="en-US" altLang="en-US" sz="2800" dirty="0"/>
              <a:t>Minimize </a:t>
            </a:r>
            <a:r>
              <a:rPr lang="en-US" altLang="en-US" sz="2800" b="1" dirty="0">
                <a:solidFill>
                  <a:srgbClr val="C00000"/>
                </a:solidFill>
              </a:rPr>
              <a:t>I</a:t>
            </a:r>
            <a:r>
              <a:rPr lang="en-US" altLang="en-US" sz="2800" dirty="0"/>
              <a:t>nterruptions</a:t>
            </a:r>
          </a:p>
          <a:p>
            <a:pPr marL="0" indent="0" eaLnBrk="1" hangingPunct="1">
              <a:lnSpc>
                <a:spcPct val="150000"/>
              </a:lnSpc>
              <a:buNone/>
            </a:pPr>
            <a:r>
              <a:rPr lang="en-US" altLang="en-US" sz="2800" dirty="0">
                <a:solidFill>
                  <a:schemeClr val="accent4"/>
                </a:solidFill>
              </a:rPr>
              <a:t>5</a:t>
            </a:r>
            <a:r>
              <a:rPr lang="en-US" altLang="en-US" sz="2800" dirty="0">
                <a:solidFill>
                  <a:schemeClr val="accent2"/>
                </a:solidFill>
              </a:rPr>
              <a:t>. </a:t>
            </a:r>
            <a:r>
              <a:rPr lang="en-US" altLang="en-US" sz="2800" b="1" dirty="0">
                <a:solidFill>
                  <a:srgbClr val="C00000"/>
                </a:solidFill>
              </a:rPr>
              <a:t>C</a:t>
            </a:r>
            <a:r>
              <a:rPr lang="en-US" altLang="en-US" sz="2800" dirty="0"/>
              <a:t>onsider the worst				</a:t>
            </a:r>
            <a:endParaRPr lang="en-US" altLang="en-US" sz="2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0B332D9-98B1-F545-93F5-556DF72D47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0356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18" presetClass="entr" presetSubtype="1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F52ADF06-B09C-467F-9814-E81C20C2FE2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7617" y="109082"/>
            <a:ext cx="8792603" cy="11430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295180"/>
                </a:solidFill>
                <a:ea typeface="ＭＳ Ｐゴシック" charset="0"/>
                <a:cs typeface="Georgia"/>
              </a:rPr>
              <a:t>Outline your conversation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497DE04-ED9E-4DDD-88FA-D11A07A62B54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27838" y="1589236"/>
            <a:ext cx="6705600" cy="4953000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200" dirty="0"/>
              <a:t> </a:t>
            </a:r>
            <a:r>
              <a:rPr lang="en-US" altLang="en-US" sz="3400" dirty="0">
                <a:solidFill>
                  <a:schemeClr val="accent2"/>
                </a:solidFill>
              </a:rPr>
              <a:t>I LOVE YOU</a:t>
            </a:r>
            <a:r>
              <a:rPr lang="en-US" altLang="en-US" sz="3400" dirty="0"/>
              <a:t>…</a:t>
            </a:r>
          </a:p>
          <a:p>
            <a:pPr>
              <a:lnSpc>
                <a:spcPct val="90000"/>
              </a:lnSpc>
            </a:pPr>
            <a:r>
              <a:rPr lang="en-US" altLang="en-US" sz="3400" dirty="0"/>
              <a:t> </a:t>
            </a:r>
            <a:r>
              <a:rPr lang="en-US" altLang="en-US" sz="3400" dirty="0">
                <a:solidFill>
                  <a:schemeClr val="accent2"/>
                </a:solidFill>
              </a:rPr>
              <a:t>I SEE </a:t>
            </a:r>
            <a:r>
              <a:rPr lang="en-US" altLang="en-US" sz="3000" dirty="0"/>
              <a:t>(describe the behavior)</a:t>
            </a:r>
          </a:p>
          <a:p>
            <a:pPr>
              <a:lnSpc>
                <a:spcPct val="90000"/>
              </a:lnSpc>
            </a:pPr>
            <a:r>
              <a:rPr lang="en-US" altLang="en-US" sz="3400" dirty="0"/>
              <a:t> </a:t>
            </a:r>
            <a:r>
              <a:rPr lang="en-US" altLang="en-US" sz="3400" dirty="0">
                <a:solidFill>
                  <a:schemeClr val="accent2"/>
                </a:solidFill>
              </a:rPr>
              <a:t>I FEEL </a:t>
            </a:r>
            <a:r>
              <a:rPr lang="en-US" altLang="en-US" sz="3000" dirty="0"/>
              <a:t>(describe your feelings) 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 </a:t>
            </a:r>
            <a:r>
              <a:rPr lang="en-US" altLang="en-US" sz="3400" dirty="0">
                <a:solidFill>
                  <a:schemeClr val="accent2"/>
                </a:solidFill>
              </a:rPr>
              <a:t>LISTEN</a:t>
            </a:r>
            <a:r>
              <a:rPr lang="en-US" altLang="en-US" sz="3200" dirty="0"/>
              <a:t> </a:t>
            </a:r>
            <a:r>
              <a:rPr lang="en-US" altLang="en-US" sz="3000" dirty="0"/>
              <a:t>(</a:t>
            </a:r>
            <a:r>
              <a:rPr lang="en-US" altLang="en-US" sz="3000" dirty="0" err="1"/>
              <a:t>Shhh</a:t>
            </a:r>
            <a:r>
              <a:rPr lang="en-US" altLang="en-US" sz="3000" dirty="0"/>
              <a:t>! Just listen)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 </a:t>
            </a:r>
            <a:r>
              <a:rPr lang="en-US" altLang="en-US" sz="3400" dirty="0">
                <a:solidFill>
                  <a:schemeClr val="accent2"/>
                </a:solidFill>
              </a:rPr>
              <a:t>I WANT </a:t>
            </a:r>
            <a:r>
              <a:rPr lang="en-US" altLang="en-US" sz="3000" dirty="0"/>
              <a:t>(state the rule)</a:t>
            </a:r>
          </a:p>
          <a:p>
            <a:pPr>
              <a:lnSpc>
                <a:spcPct val="90000"/>
              </a:lnSpc>
            </a:pPr>
            <a:r>
              <a:rPr lang="en-US" altLang="en-US" sz="3200" dirty="0"/>
              <a:t> </a:t>
            </a:r>
            <a:r>
              <a:rPr lang="en-US" altLang="en-US" sz="3400" dirty="0">
                <a:solidFill>
                  <a:schemeClr val="accent2"/>
                </a:solidFill>
              </a:rPr>
              <a:t>I WILL </a:t>
            </a:r>
            <a:r>
              <a:rPr lang="en-US" altLang="en-US" sz="3000" dirty="0"/>
              <a:t>(state what you will do)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8E0D541-DD0B-F04E-B9C3-DDB48EFBAF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8439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7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75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250"/>
                            </p:stCondLst>
                            <p:childTnLst>
                              <p:par>
                                <p:cTn id="15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7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7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7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75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750"/>
                            </p:stCondLst>
                            <p:childTnLst>
                              <p:par>
                                <p:cTn id="27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7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7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7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7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4250"/>
                            </p:stCondLst>
                            <p:childTnLst>
                              <p:par>
                                <p:cTn id="39" presetID="5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7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75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F75F08FC-3D22-4FC1-848F-4A92131CE25D}"/>
              </a:ext>
            </a:extLst>
          </p:cNvPr>
          <p:cNvSpPr txBox="1"/>
          <p:nvPr/>
        </p:nvSpPr>
        <p:spPr>
          <a:xfrm>
            <a:off x="3225343" y="489224"/>
            <a:ext cx="2698750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>
                <a:solidFill>
                  <a:srgbClr val="29518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Unit 2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4B0DCF-4715-4E36-8BC6-A9E1C6615909}"/>
              </a:ext>
            </a:extLst>
          </p:cNvPr>
          <p:cNvSpPr txBox="1"/>
          <p:nvPr/>
        </p:nvSpPr>
        <p:spPr>
          <a:xfrm>
            <a:off x="1467778" y="2086120"/>
            <a:ext cx="6213881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dirty="0">
                <a:solidFill>
                  <a:schemeClr val="accent6"/>
                </a:solidFill>
              </a:rPr>
              <a:t>Addressing Problematic Behavior</a:t>
            </a:r>
            <a:endParaRPr lang="en-US" sz="4400" dirty="0">
              <a:solidFill>
                <a:schemeClr val="accent6"/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9FE8913-CB57-6C41-912D-D399BD2DC9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374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8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-21600000">
                                      <p:cBhvr>
                                        <p:cTn id="16" dur="1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E0BA7B7-34A2-44C2-A9D1-82793C4677E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853470" y="1684075"/>
            <a:ext cx="5448574" cy="2753067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lnSpc>
                <a:spcPct val="100000"/>
              </a:lnSpc>
              <a:defRPr/>
            </a:pPr>
            <a:r>
              <a:rPr lang="en-US" sz="6600" dirty="0">
                <a:solidFill>
                  <a:srgbClr val="295180"/>
                </a:solidFill>
                <a:ea typeface="ＭＳ Ｐゴシック" charset="0"/>
                <a:cs typeface="Georgia"/>
              </a:rPr>
              <a:t>Never miss a good chance</a:t>
            </a:r>
            <a:br>
              <a:rPr lang="en-US" sz="6600" dirty="0">
                <a:solidFill>
                  <a:srgbClr val="295180"/>
                </a:solidFill>
                <a:ea typeface="ＭＳ Ｐゴシック" charset="0"/>
                <a:cs typeface="Georgia"/>
              </a:rPr>
            </a:br>
            <a:r>
              <a:rPr lang="en-US" sz="6600" dirty="0">
                <a:solidFill>
                  <a:srgbClr val="295180"/>
                </a:solidFill>
                <a:ea typeface="ＭＳ Ｐゴシック" charset="0"/>
                <a:cs typeface="Georgia"/>
              </a:rPr>
              <a:t>to </a:t>
            </a:r>
            <a:r>
              <a:rPr lang="en-US" sz="6600" i="1" dirty="0">
                <a:solidFill>
                  <a:srgbClr val="295180"/>
                </a:solidFill>
                <a:ea typeface="ＭＳ Ｐゴシック" charset="0"/>
                <a:cs typeface="Georgia"/>
              </a:rPr>
              <a:t>Shut Up!</a:t>
            </a:r>
            <a:endParaRPr lang="en-US" sz="6600" b="1" i="1" dirty="0">
              <a:solidFill>
                <a:srgbClr val="295180"/>
              </a:solidFill>
              <a:ea typeface="ＭＳ Ｐゴシック" charset="0"/>
              <a:cs typeface="Georgia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CFB62F60-3AA5-4E42-A5EB-EFF1963E6B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135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61E55973-B597-4204-89FC-5B82E0B4F5D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473565" y="228600"/>
            <a:ext cx="6248400" cy="8382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solidFill>
                  <a:srgbClr val="295180"/>
                </a:solidFill>
                <a:ea typeface="ＭＳ Ｐゴシック" charset="0"/>
                <a:cs typeface="Georgia"/>
              </a:rPr>
              <a:t>What to expect: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3799D0C1-BA29-437D-A4E1-AB2FF0B05E03}"/>
              </a:ext>
            </a:extLst>
          </p:cNvPr>
          <p:cNvSpPr>
            <a:spLocks noGrp="1" noChangeArrowheads="1"/>
          </p:cNvSpPr>
          <p:nvPr>
            <p:ph sz="half" idx="1"/>
          </p:nvPr>
        </p:nvSpPr>
        <p:spPr>
          <a:xfrm>
            <a:off x="1929669" y="2864310"/>
            <a:ext cx="3861532" cy="3276600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US" altLang="en-US" dirty="0">
                <a:solidFill>
                  <a:schemeClr val="tx1"/>
                </a:solidFill>
              </a:rPr>
              <a:t>Do: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Remain calm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Stay on track 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Clarify rules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Clarify expectations/ consequences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End on a positive note</a:t>
            </a:r>
          </a:p>
          <a:p>
            <a:pPr eaLnBrk="1" hangingPunct="1">
              <a:lnSpc>
                <a:spcPct val="90000"/>
              </a:lnSpc>
            </a:pPr>
            <a:endParaRPr lang="en-US" altLang="en-US" sz="2400" b="1" dirty="0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488AC10B-5B58-4163-9BCF-8ACAE80E55D2}"/>
              </a:ext>
            </a:extLst>
          </p:cNvPr>
          <p:cNvSpPr txBox="1">
            <a:spLocks noChangeArrowheads="1"/>
          </p:cNvSpPr>
          <p:nvPr/>
        </p:nvSpPr>
        <p:spPr>
          <a:xfrm>
            <a:off x="5791201" y="1114176"/>
            <a:ext cx="3124200" cy="5562600"/>
          </a:xfrm>
          <a:prstGeom prst="rect">
            <a:avLst/>
          </a:prstGeom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Courier New" pitchFamily="49" charset="0"/>
              <a:buChar char="o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1600" kern="1200">
                <a:solidFill>
                  <a:schemeClr val="tx1">
                    <a:lumMod val="50000"/>
                    <a:lumOff val="50000"/>
                  </a:schemeClr>
                </a:solidFill>
                <a:latin typeface="+mj-lt"/>
                <a:ea typeface="+mn-ea"/>
                <a:cs typeface="+mn-cs"/>
              </a:defRPr>
            </a:lvl9pPr>
          </a:lstStyle>
          <a:p>
            <a:pPr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US" altLang="en-US" sz="2000" dirty="0">
                <a:solidFill>
                  <a:srgbClr val="C00000"/>
                </a:solidFill>
              </a:rPr>
              <a:t>Avoid: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Insisting your child look at you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Apologizing for the confrontation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Judging the child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Preaching or lecturing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Ridiculing the child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Trying to scare the child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Comparing the child to others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Lying to the child</a:t>
            </a:r>
          </a:p>
          <a:p>
            <a:pPr>
              <a:lnSpc>
                <a:spcPct val="90000"/>
              </a:lnSpc>
            </a:pPr>
            <a:r>
              <a:rPr lang="en-US" altLang="en-US" sz="2000" dirty="0"/>
              <a:t>Using sarcasm</a:t>
            </a:r>
          </a:p>
          <a:p>
            <a:pPr>
              <a:lnSpc>
                <a:spcPct val="90000"/>
              </a:lnSpc>
            </a:pPr>
            <a:endParaRPr lang="en-US" altLang="en-US" sz="2000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7E1F8358-C568-46C9-AD79-5A5972808AD1}"/>
              </a:ext>
            </a:extLst>
          </p:cNvPr>
          <p:cNvSpPr txBox="1"/>
          <p:nvPr/>
        </p:nvSpPr>
        <p:spPr>
          <a:xfrm>
            <a:off x="1929669" y="1048428"/>
            <a:ext cx="2514600" cy="1815882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457200" indent="-457200" algn="l">
              <a:buFont typeface="Arial"/>
              <a:buChar char="•"/>
              <a:defRPr/>
            </a:pPr>
            <a:r>
              <a:rPr lang="en-US" sz="2800" dirty="0">
                <a:solidFill>
                  <a:schemeClr val="accent4"/>
                </a:solidFill>
                <a:latin typeface="Georgia"/>
                <a:ea typeface="ＭＳ Ｐゴシック" charset="0"/>
                <a:cs typeface="Georgia"/>
              </a:rPr>
              <a:t>Anger</a:t>
            </a:r>
          </a:p>
          <a:p>
            <a:pPr marL="457200" indent="-457200" algn="l">
              <a:buFont typeface="Arial"/>
              <a:buChar char="•"/>
              <a:defRPr/>
            </a:pPr>
            <a:r>
              <a:rPr lang="en-US" sz="2800" dirty="0">
                <a:solidFill>
                  <a:schemeClr val="accent4"/>
                </a:solidFill>
                <a:latin typeface="Georgia"/>
                <a:ea typeface="ＭＳ Ｐゴシック" charset="0"/>
                <a:cs typeface="Georgia"/>
              </a:rPr>
              <a:t>Denial</a:t>
            </a:r>
          </a:p>
          <a:p>
            <a:pPr marL="457200" indent="-457200" algn="l">
              <a:buFont typeface="Arial"/>
              <a:buChar char="•"/>
              <a:defRPr/>
            </a:pPr>
            <a:r>
              <a:rPr lang="en-US" sz="2800" dirty="0">
                <a:solidFill>
                  <a:schemeClr val="accent4"/>
                </a:solidFill>
                <a:latin typeface="Georgia"/>
                <a:ea typeface="ＭＳ Ｐゴシック" charset="0"/>
                <a:cs typeface="Georgia"/>
              </a:rPr>
              <a:t>Blaming</a:t>
            </a:r>
          </a:p>
          <a:p>
            <a:pPr marL="457200" indent="-457200" algn="l">
              <a:buFont typeface="Arial"/>
              <a:buChar char="•"/>
              <a:defRPr/>
            </a:pPr>
            <a:r>
              <a:rPr lang="en-US" sz="2800" dirty="0">
                <a:solidFill>
                  <a:schemeClr val="accent4"/>
                </a:solidFill>
                <a:latin typeface="Georgia"/>
                <a:ea typeface="ＭＳ Ｐゴシック" charset="0"/>
                <a:cs typeface="Georgia"/>
              </a:rPr>
              <a:t>Bluffing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3E0A8C4-7D9F-F940-A96B-D1403815AD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8663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49" presetClass="entr" presetSubtype="0" decel="100000" fill="hold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49" presetClass="entr" presetSubtype="0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250"/>
                            </p:stCondLst>
                            <p:childTnLst>
                              <p:par>
                                <p:cTn id="3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25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25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25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25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2750"/>
                            </p:stCondLst>
                            <p:childTnLst>
                              <p:par>
                                <p:cTn id="51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/>
      <p:bldP spid="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07DB3E45-13AF-4D01-8918-734BF71876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23624" y="175424"/>
            <a:ext cx="7690172" cy="12065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solidFill>
                  <a:srgbClr val="295180"/>
                </a:solidFill>
                <a:ea typeface="ＭＳ Ｐゴシック" charset="0"/>
                <a:cs typeface="Georgia"/>
              </a:rPr>
              <a:t>Group Activity 2.5(b)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9E1740C-1362-4602-8088-DB94CC26A8B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61692" y="1787137"/>
            <a:ext cx="6248400" cy="4760581"/>
          </a:xfrm>
        </p:spPr>
        <p:txBody>
          <a:bodyPr>
            <a:normAutofit/>
          </a:bodyPr>
          <a:lstStyle/>
          <a:p>
            <a:pPr eaLnBrk="1" hangingPunct="1">
              <a:lnSpc>
                <a:spcPts val="3360"/>
              </a:lnSpc>
              <a:buFont typeface="Symbol" panose="05050102010706020507" pitchFamily="18" charset="2"/>
              <a:buNone/>
            </a:pPr>
            <a:r>
              <a:rPr lang="en-US" altLang="en-US" sz="3600" dirty="0"/>
              <a:t>I Love:</a:t>
            </a:r>
            <a:endParaRPr lang="en-US" altLang="en-US" sz="1000" dirty="0"/>
          </a:p>
          <a:p>
            <a:pPr eaLnBrk="1" hangingPunct="1">
              <a:lnSpc>
                <a:spcPts val="3360"/>
              </a:lnSpc>
              <a:buFont typeface="Symbol" panose="05050102010706020507" pitchFamily="18" charset="2"/>
              <a:buNone/>
            </a:pPr>
            <a:r>
              <a:rPr lang="en-US" altLang="en-US" sz="3600" dirty="0"/>
              <a:t>I See:</a:t>
            </a:r>
          </a:p>
          <a:p>
            <a:pPr eaLnBrk="1" hangingPunct="1">
              <a:lnSpc>
                <a:spcPts val="3360"/>
              </a:lnSpc>
              <a:buFont typeface="Symbol" panose="05050102010706020507" pitchFamily="18" charset="2"/>
              <a:buNone/>
            </a:pPr>
            <a:r>
              <a:rPr lang="en-US" altLang="en-US" sz="3600" dirty="0"/>
              <a:t>I Feel:</a:t>
            </a:r>
            <a:endParaRPr lang="en-US" altLang="en-US" sz="3200" dirty="0"/>
          </a:p>
          <a:p>
            <a:pPr eaLnBrk="1" hangingPunct="1">
              <a:lnSpc>
                <a:spcPts val="3360"/>
              </a:lnSpc>
              <a:buFont typeface="Symbol" panose="05050102010706020507" pitchFamily="18" charset="2"/>
              <a:buNone/>
            </a:pPr>
            <a:r>
              <a:rPr lang="en-US" altLang="en-US" sz="3600" dirty="0"/>
              <a:t>Listen:</a:t>
            </a:r>
          </a:p>
          <a:p>
            <a:pPr eaLnBrk="1" hangingPunct="1">
              <a:lnSpc>
                <a:spcPts val="3360"/>
              </a:lnSpc>
              <a:buFont typeface="Symbol" panose="05050102010706020507" pitchFamily="18" charset="2"/>
              <a:buNone/>
            </a:pPr>
            <a:r>
              <a:rPr lang="en-US" altLang="en-US" sz="3600" dirty="0"/>
              <a:t>I Want:</a:t>
            </a:r>
            <a:endParaRPr lang="en-US" altLang="en-US" sz="2800" dirty="0"/>
          </a:p>
          <a:p>
            <a:pPr eaLnBrk="1" hangingPunct="1">
              <a:lnSpc>
                <a:spcPts val="3360"/>
              </a:lnSpc>
              <a:buFont typeface="Symbol" panose="05050102010706020507" pitchFamily="18" charset="2"/>
              <a:buNone/>
            </a:pPr>
            <a:r>
              <a:rPr lang="en-US" altLang="en-US" sz="3600" dirty="0"/>
              <a:t>I Will: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EA1381-2731-D24F-B648-C9A5EE3C7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562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3500"/>
                            </p:stCondLst>
                            <p:childTnLst>
                              <p:par>
                                <p:cTn id="37" presetID="19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9043B25-9926-43B1-A00F-96B27F51B67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83874" y="161719"/>
            <a:ext cx="8981184" cy="11430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solidFill>
                  <a:srgbClr val="295180"/>
                </a:solidFill>
                <a:ea typeface="ＭＳ Ｐゴシック" charset="0"/>
                <a:cs typeface="Georgia"/>
              </a:rPr>
              <a:t>Threats of Running Away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83A5022-DFB9-4849-A9C1-D2844D65AC0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85437" y="1826608"/>
            <a:ext cx="7499397" cy="4525963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3600" u="sng" dirty="0">
                <a:solidFill>
                  <a:schemeClr val="accent2"/>
                </a:solidFill>
              </a:rPr>
              <a:t>Do not: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en-US" altLang="en-US" sz="3600" dirty="0"/>
              <a:t>	  challenge your child to run</a:t>
            </a:r>
          </a:p>
          <a:p>
            <a:pPr eaLnBrk="1" hangingPunct="1"/>
            <a:r>
              <a:rPr lang="en-US" altLang="en-US" sz="3600" u="sng" dirty="0">
                <a:solidFill>
                  <a:schemeClr val="accent2"/>
                </a:solidFill>
              </a:rPr>
              <a:t>Do: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en-US" altLang="en-US" sz="3600" dirty="0"/>
              <a:t>	  try &amp; defuse the situation</a:t>
            </a:r>
          </a:p>
          <a:p>
            <a:pPr eaLnBrk="1" hangingPunct="1">
              <a:buFont typeface="Symbol" panose="05050102010706020507" pitchFamily="18" charset="2"/>
              <a:buNone/>
            </a:pP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92AC55D-6E42-FE4A-8C02-188457F8E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0655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26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5" presetID="26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000"/>
                            </p:stCondLst>
                            <p:childTnLst>
                              <p:par>
                                <p:cTn id="42" presetID="26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0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6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7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8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9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0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1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2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3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875FA71-D16B-49C8-A22B-84089F13A3E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06499" y="76200"/>
            <a:ext cx="7131004" cy="11430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600" dirty="0">
                <a:solidFill>
                  <a:srgbClr val="295180"/>
                </a:solidFill>
                <a:ea typeface="ＭＳ Ｐゴシック" charset="0"/>
                <a:cs typeface="Georgia"/>
              </a:rPr>
              <a:t>Threats of Suicide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770C396-8990-47EC-B2AF-D7FAAD416505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60580" y="1233453"/>
            <a:ext cx="63246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u="sng" dirty="0">
                <a:solidFill>
                  <a:schemeClr val="accent2"/>
                </a:solidFill>
              </a:rPr>
              <a:t>Do not: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US" altLang="en-US" dirty="0"/>
              <a:t>	challenge your child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US" altLang="en-US" dirty="0"/>
              <a:t>    take the threat lightly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US" altLang="en-US" dirty="0"/>
          </a:p>
          <a:p>
            <a:pPr eaLnBrk="1" hangingPunct="1">
              <a:lnSpc>
                <a:spcPct val="90000"/>
              </a:lnSpc>
            </a:pPr>
            <a:r>
              <a:rPr lang="en-US" altLang="en-US" u="sng" dirty="0">
                <a:solidFill>
                  <a:schemeClr val="accent2"/>
                </a:solidFill>
              </a:rPr>
              <a:t>Do: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US" altLang="en-US" dirty="0"/>
              <a:t>	call a mental health professional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US" altLang="en-US" dirty="0"/>
              <a:t>	call the police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US" altLang="en-US" dirty="0"/>
              <a:t>	try to defuse the situation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US" altLang="en-US" dirty="0"/>
              <a:t>	err on behalf of your child</a:t>
            </a:r>
            <a:r>
              <a:rPr lang="en-US" altLang="en-US" dirty="0">
                <a:latin typeface="Arial" panose="020B0604020202020204" pitchFamily="34" charset="0"/>
              </a:rPr>
              <a:t>’</a:t>
            </a:r>
            <a:r>
              <a:rPr lang="en-US" altLang="ja-JP" dirty="0"/>
              <a:t>s safety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US" altLang="en-US" dirty="0"/>
              <a:t>	</a:t>
            </a:r>
          </a:p>
        </p:txBody>
      </p:sp>
      <p:pic>
        <p:nvPicPr>
          <p:cNvPr id="4" name="Picture 5" descr="suicide.tiff                                                   01E5C799Bud's Hard Drive               87E6397D:">
            <a:extLst>
              <a:ext uri="{FF2B5EF4-FFF2-40B4-BE49-F238E27FC236}">
                <a16:creationId xmlns:a16="http://schemas.microsoft.com/office/drawing/2014/main" id="{564B338F-CA71-4AB7-9B8A-4CABAFE4B2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54833" y="1293755"/>
            <a:ext cx="3348962" cy="2242408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98A2C5C-ECA8-9B46-8611-14A8555F1C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01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750"/>
                            </p:stCondLst>
                            <p:childTnLst>
                              <p:par>
                                <p:cTn id="1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750"/>
                            </p:stCondLst>
                            <p:childTnLst>
                              <p:par>
                                <p:cTn id="20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250"/>
                            </p:stCondLst>
                            <p:childTnLst>
                              <p:par>
                                <p:cTn id="3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3750"/>
                            </p:stCondLst>
                            <p:childTnLst>
                              <p:par>
                                <p:cTn id="39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4250"/>
                            </p:stCondLst>
                            <p:childTnLst>
                              <p:par>
                                <p:cTn id="43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8A05CDC2-D307-4960-B572-CA8E4FEB59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90772" y="10416"/>
            <a:ext cx="8769030" cy="11430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solidFill>
                  <a:srgbClr val="295180"/>
                </a:solidFill>
                <a:ea typeface="ＭＳ Ｐゴシック" charset="0"/>
                <a:cs typeface="Georgia"/>
              </a:rPr>
              <a:t>Warning Signs of Suicide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DF8D5187-01B2-4EF6-A3A3-44A437E7F1D7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100353" y="1352412"/>
            <a:ext cx="6477000" cy="5002340"/>
          </a:xfrm>
        </p:spPr>
        <p:txBody>
          <a:bodyPr>
            <a:normAutofit fontScale="92500" lnSpcReduction="20000"/>
          </a:bodyPr>
          <a:lstStyle/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Low self-esteem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Exaggerated view of </a:t>
            </a:r>
            <a:br>
              <a:rPr lang="en-US" altLang="en-US" sz="2400" dirty="0"/>
            </a:br>
            <a:r>
              <a:rPr lang="en-US" altLang="en-US" sz="2400" dirty="0"/>
              <a:t>problems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Lack of direction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Severe reaction to loss </a:t>
            </a:r>
            <a:br>
              <a:rPr lang="en-US" altLang="en-US" sz="2400" dirty="0"/>
            </a:br>
            <a:r>
              <a:rPr lang="en-US" altLang="en-US" sz="2400" dirty="0"/>
              <a:t>of friend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Personality &amp; behavior </a:t>
            </a:r>
            <a:br>
              <a:rPr lang="en-US" altLang="en-US" sz="2400" dirty="0"/>
            </a:br>
            <a:r>
              <a:rPr lang="en-US" altLang="en-US" sz="2400" dirty="0"/>
              <a:t>changes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Previous attempts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Changes in sleeping habits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Changes in eating habits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Sudden unexplained improvement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Destructive behaviors: reckless driving,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dirty="0"/>
              <a:t>   </a:t>
            </a:r>
            <a:r>
              <a:rPr lang="en-US" altLang="en-US" sz="2400" dirty="0"/>
              <a:t> drug/alcohol use eating disorders, etc.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sz="2400" dirty="0"/>
              <a:t>Making final arrangements, giving away</a:t>
            </a:r>
          </a:p>
          <a:p>
            <a:pPr marL="0" indent="0" eaLnBrk="1" hangingPunct="1">
              <a:lnSpc>
                <a:spcPct val="90000"/>
              </a:lnSpc>
              <a:buNone/>
            </a:pPr>
            <a:r>
              <a:rPr lang="en-US" altLang="en-US" dirty="0"/>
              <a:t>   </a:t>
            </a:r>
            <a:r>
              <a:rPr lang="en-US" altLang="en-US" sz="2400" dirty="0"/>
              <a:t> prized possessions, etc.</a:t>
            </a:r>
          </a:p>
        </p:txBody>
      </p:sp>
      <p:pic>
        <p:nvPicPr>
          <p:cNvPr id="4" name="Picture 5" descr="&#10;msuicide.tiff                                                  01E5C799Bud's Hard Drive               87E6397D:">
            <a:extLst>
              <a:ext uri="{FF2B5EF4-FFF2-40B4-BE49-F238E27FC236}">
                <a16:creationId xmlns:a16="http://schemas.microsoft.com/office/drawing/2014/main" id="{68E32AFE-C659-45A5-900D-CCB79DB5C9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632" y="1352412"/>
            <a:ext cx="2161715" cy="2910405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0CEB5D1-023A-7842-8985-80718A06B5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403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9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38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500"/>
                            </p:stCondLst>
                            <p:childTnLst>
                              <p:par>
                                <p:cTn id="4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4500"/>
                            </p:stCondLst>
                            <p:childTnLst>
                              <p:par>
                                <p:cTn id="5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5000"/>
                            </p:stCondLst>
                            <p:childTnLst>
                              <p:par>
                                <p:cTn id="5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5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9" fill="hold">
                            <p:stCondLst>
                              <p:cond delay="5500"/>
                            </p:stCondLst>
                            <p:childTnLst>
                              <p:par>
                                <p:cTn id="6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3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6000"/>
                            </p:stCondLst>
                            <p:childTnLst>
                              <p:par>
                                <p:cTn id="6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68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6500"/>
                            </p:stCondLst>
                            <p:childTnLst>
                              <p:par>
                                <p:cTn id="7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2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3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7000"/>
                            </p:stCondLst>
                            <p:childTnLst>
                              <p:par>
                                <p:cTn id="7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7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78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9" fill="hold">
                            <p:stCondLst>
                              <p:cond delay="7500"/>
                            </p:stCondLst>
                            <p:childTnLst>
                              <p:par>
                                <p:cTn id="80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3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E8FEDF76-193C-4055-9A17-4258CB2598E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507351" y="0"/>
            <a:ext cx="6648039" cy="1585128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295180"/>
                </a:solidFill>
                <a:ea typeface="ＭＳ Ｐゴシック" charset="0"/>
                <a:cs typeface="Georgia"/>
              </a:rPr>
              <a:t>Group Activity 2.6</a:t>
            </a:r>
            <a:br>
              <a:rPr lang="en-US" dirty="0">
                <a:solidFill>
                  <a:srgbClr val="295180"/>
                </a:solidFill>
                <a:ea typeface="ＭＳ Ｐゴシック" charset="0"/>
                <a:cs typeface="Georgia"/>
              </a:rPr>
            </a:br>
            <a:r>
              <a:rPr lang="en-US" dirty="0">
                <a:solidFill>
                  <a:srgbClr val="295180"/>
                </a:solidFill>
                <a:ea typeface="ＭＳ Ｐゴシック" charset="0"/>
                <a:cs typeface="Georgia"/>
              </a:rPr>
              <a:t>What else?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23E3650D-E1CF-42CD-968E-7AC4A988E24E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983941" y="1397914"/>
            <a:ext cx="6172200" cy="5257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2800" dirty="0"/>
              <a:t> </a:t>
            </a:r>
          </a:p>
          <a:p>
            <a:pPr eaLnBrk="1" hangingPunct="1"/>
            <a:r>
              <a:rPr lang="en-US" altLang="en-US" sz="2800" dirty="0"/>
              <a:t> </a:t>
            </a:r>
          </a:p>
          <a:p>
            <a:pPr eaLnBrk="1" hangingPunct="1"/>
            <a:r>
              <a:rPr lang="en-US" altLang="en-US" sz="2800" dirty="0"/>
              <a:t> </a:t>
            </a:r>
          </a:p>
          <a:p>
            <a:pPr eaLnBrk="1" hangingPunct="1"/>
            <a:r>
              <a:rPr lang="en-US" altLang="en-US" sz="2800" dirty="0"/>
              <a:t> </a:t>
            </a:r>
          </a:p>
          <a:p>
            <a:pPr eaLnBrk="1" hangingPunct="1"/>
            <a:r>
              <a:rPr lang="en-US" altLang="en-US" sz="2800" dirty="0"/>
              <a:t> </a:t>
            </a:r>
          </a:p>
          <a:p>
            <a:pPr eaLnBrk="1" hangingPunct="1"/>
            <a:r>
              <a:rPr lang="en-US" altLang="en-US" sz="2800" dirty="0"/>
              <a:t> </a:t>
            </a:r>
          </a:p>
          <a:p>
            <a:pPr eaLnBrk="1" hangingPunct="1"/>
            <a:r>
              <a:rPr lang="en-US" altLang="en-US" sz="2800" dirty="0"/>
              <a:t> </a:t>
            </a:r>
          </a:p>
          <a:p>
            <a:pPr eaLnBrk="1" hangingPunct="1"/>
            <a:r>
              <a:rPr lang="en-US" altLang="en-US" sz="2800" dirty="0"/>
              <a:t> </a:t>
            </a:r>
          </a:p>
          <a:p>
            <a:pPr eaLnBrk="1" hangingPunct="1"/>
            <a:endParaRPr lang="en-US" altLang="en-US" sz="28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E6CCF-E768-9844-AB94-93FCE86949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57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250"/>
                            </p:stCondLst>
                            <p:childTnLst>
                              <p:par>
                                <p:cTn id="19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5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5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750"/>
                            </p:stCondLst>
                            <p:childTnLst>
                              <p:par>
                                <p:cTn id="33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25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2250"/>
                            </p:stCondLst>
                            <p:childTnLst>
                              <p:par>
                                <p:cTn id="47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25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2500"/>
                            </p:stCondLst>
                            <p:childTnLst>
                              <p:par>
                                <p:cTn id="54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750"/>
                            </p:stCondLst>
                            <p:childTnLst>
                              <p:par>
                                <p:cTn id="61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5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2E4134D4-0057-4DAB-9A1E-9FA0E678683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377631" y="0"/>
            <a:ext cx="6391481" cy="11430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295180"/>
                </a:solidFill>
                <a:ea typeface="ＭＳ Ｐゴシック" charset="0"/>
                <a:cs typeface="Georgia"/>
              </a:rPr>
              <a:t>Review Activity 2.7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63F09A10-0436-476C-818B-B82B626E23C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051098" y="1219383"/>
            <a:ext cx="7769111" cy="4775200"/>
          </a:xfrm>
        </p:spPr>
        <p:txBody>
          <a:bodyPr/>
          <a:lstStyle/>
          <a:p>
            <a:pPr marL="609600" indent="-609600" eaLnBrk="1" hangingPunct="1">
              <a:buFont typeface="Symbol" panose="05050102010706020507" pitchFamily="18" charset="2"/>
              <a:buAutoNum type="arabicPeriod"/>
            </a:pPr>
            <a:r>
              <a:rPr lang="en-US" altLang="en-US" sz="2200" dirty="0"/>
              <a:t>Children are generally driven by________ .</a:t>
            </a:r>
          </a:p>
          <a:p>
            <a:pPr marL="609600" indent="-609600" eaLnBrk="1" hangingPunct="1">
              <a:buFont typeface="Symbol" panose="05050102010706020507" pitchFamily="18" charset="2"/>
              <a:buAutoNum type="arabicPeriod"/>
            </a:pPr>
            <a:r>
              <a:rPr lang="en-US" altLang="en-US" sz="2200" dirty="0"/>
              <a:t>Parents should __________ themselves before they address problematic behaviors with their children.</a:t>
            </a:r>
          </a:p>
          <a:p>
            <a:pPr marL="609600" indent="-609600" eaLnBrk="1" hangingPunct="1">
              <a:buFont typeface="Symbol" panose="05050102010706020507" pitchFamily="18" charset="2"/>
              <a:buAutoNum type="arabicPeriod"/>
            </a:pPr>
            <a:r>
              <a:rPr lang="en-US" altLang="en-US" sz="2200" dirty="0"/>
              <a:t>Parents should always be calm when they ________ their children about problematic behaviors.</a:t>
            </a:r>
          </a:p>
          <a:p>
            <a:pPr marL="609600" indent="-609600" eaLnBrk="1" hangingPunct="1">
              <a:buFont typeface="Symbol" panose="05050102010706020507" pitchFamily="18" charset="2"/>
              <a:buAutoNum type="arabicPeriod"/>
            </a:pPr>
            <a:r>
              <a:rPr lang="en-US" altLang="en-US" sz="2200" dirty="0"/>
              <a:t>Parents should develop a ________ or an __________ before addressing problematic behavior.</a:t>
            </a:r>
          </a:p>
          <a:p>
            <a:pPr marL="609600" indent="-609600" eaLnBrk="1" hangingPunct="1">
              <a:buFont typeface="Symbol" panose="05050102010706020507" pitchFamily="18" charset="2"/>
              <a:buAutoNum type="arabicPeriod"/>
            </a:pPr>
            <a:r>
              <a:rPr lang="en-US" altLang="en-US" sz="2200" dirty="0"/>
              <a:t>When a child threatens suicide, parents should call a mental health professional or the police ______________.</a:t>
            </a:r>
            <a:endParaRPr lang="en-US" altLang="en-US" sz="24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7007CE1-0B06-493D-9331-391F0B92EBD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28678" y="5297503"/>
            <a:ext cx="4019414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5pPr>
            <a:lvl6pPr marL="25146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6pPr>
            <a:lvl7pPr marL="29718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7pPr>
            <a:lvl8pPr marL="34290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8pPr>
            <a:lvl9pPr marL="3886200" indent="-228600" algn="ctr" eaLnBrk="0" fontAlgn="base" hangingPunct="0">
              <a:spcBef>
                <a:spcPct val="0"/>
              </a:spcBef>
              <a:spcAft>
                <a:spcPct val="0"/>
              </a:spcAft>
              <a:defRPr sz="2000">
                <a:solidFill>
                  <a:schemeClr val="tx1"/>
                </a:solidFill>
                <a:latin typeface="Times New Roman" panose="02020603050405020304" pitchFamily="18" charset="0"/>
                <a:ea typeface="MS PGothic" panose="020B0600070205080204" pitchFamily="34" charset="-128"/>
              </a:defRPr>
            </a:lvl9pPr>
          </a:lstStyle>
          <a:p>
            <a:pPr algn="ctr" eaLnBrk="1" hangingPunct="1"/>
            <a:r>
              <a:rPr lang="en-US" altLang="en-US" dirty="0">
                <a:solidFill>
                  <a:srgbClr val="295180"/>
                </a:solidFill>
                <a:latin typeface="+mj-lt"/>
              </a:rPr>
              <a:t>outline / confront / emotion / immediately / plan / prepare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60A1030-16F2-2B4B-8743-84B18F99B4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1484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2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500"/>
                            </p:stCondLst>
                            <p:childTnLst>
                              <p:par>
                                <p:cTn id="2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3000"/>
                            </p:stCondLst>
                            <p:childTnLst>
                              <p:par>
                                <p:cTn id="28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500"/>
                            </p:stCondLst>
                            <p:childTnLst>
                              <p:par>
                                <p:cTn id="32" presetID="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  <p:bldP spid="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AB4CEF9-14B8-4E83-817B-097C28BCE54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760357" y="93194"/>
            <a:ext cx="7620548" cy="11430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solidFill>
                  <a:srgbClr val="295180"/>
                </a:solidFill>
                <a:ea typeface="ＭＳ Ｐゴシック" charset="0"/>
                <a:cs typeface="Georgia"/>
              </a:rPr>
              <a:t>Review Activity 2.7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1AB58588-3813-46A2-B7A6-EBC3A9C9D1F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719708" y="1236194"/>
            <a:ext cx="6324600" cy="4230471"/>
          </a:xfrm>
        </p:spPr>
        <p:txBody>
          <a:bodyPr>
            <a:normAutofit/>
          </a:bodyPr>
          <a:lstStyle/>
          <a:p>
            <a:pPr eaLnBrk="1" hangingPunct="1">
              <a:buFont typeface="Symbol" panose="05050102010706020507" pitchFamily="18" charset="2"/>
              <a:buNone/>
            </a:pPr>
            <a:r>
              <a:rPr lang="en-US" altLang="en-US" sz="2800" dirty="0"/>
              <a:t>Most powerful ideas </a:t>
            </a:r>
            <a:r>
              <a:rPr lang="en-US" altLang="en-US" sz="2800" b="1" dirty="0"/>
              <a:t>YOU</a:t>
            </a:r>
            <a:r>
              <a:rPr lang="en-US" altLang="en-US" sz="2800" dirty="0"/>
              <a:t> learned:</a:t>
            </a:r>
          </a:p>
          <a:p>
            <a:pPr eaLnBrk="1" hangingPunct="1"/>
            <a:r>
              <a:rPr lang="en-US" altLang="en-US" dirty="0"/>
              <a:t> </a:t>
            </a:r>
          </a:p>
          <a:p>
            <a:pPr eaLnBrk="1" hangingPunct="1"/>
            <a:r>
              <a:rPr lang="en-US" altLang="en-US" dirty="0"/>
              <a:t> </a:t>
            </a:r>
          </a:p>
          <a:p>
            <a:pPr eaLnBrk="1" hangingPunct="1"/>
            <a:r>
              <a:rPr lang="en-US" altLang="en-US" dirty="0"/>
              <a:t> </a:t>
            </a:r>
          </a:p>
          <a:p>
            <a:pPr eaLnBrk="1" hangingPunct="1"/>
            <a:r>
              <a:rPr lang="en-US" altLang="en-US" dirty="0"/>
              <a:t> </a:t>
            </a:r>
          </a:p>
          <a:p>
            <a:pPr eaLnBrk="1" hangingPunct="1"/>
            <a:r>
              <a:rPr lang="en-US" altLang="en-US" dirty="0"/>
              <a:t> </a:t>
            </a:r>
          </a:p>
          <a:p>
            <a:pPr eaLnBrk="1" hangingPunct="1"/>
            <a:r>
              <a:rPr lang="en-US" altLang="en-US" dirty="0"/>
              <a:t> </a:t>
            </a:r>
          </a:p>
          <a:p>
            <a:pPr eaLnBrk="1" hangingPunct="1"/>
            <a:r>
              <a:rPr lang="en-US" altLang="en-US" dirty="0"/>
              <a:t> </a:t>
            </a:r>
          </a:p>
          <a:p>
            <a:pPr eaLnBrk="1" hangingPunct="1"/>
            <a:r>
              <a:rPr lang="en-US" altLang="en-US" dirty="0"/>
              <a:t>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314456-BDDD-2145-BDF0-592F92E572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2779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75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750"/>
                            </p:stCondLst>
                            <p:childTnLst>
                              <p:par>
                                <p:cTn id="12" presetID="41" presetClass="entr" presetSubtype="0" fill="hold" nodeType="afterEffect">
                                  <p:stCondLst>
                                    <p:cond delay="25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3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5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350" tmFilter="0,0; .5, 1; 1, 1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295"/>
                            </p:stCondLst>
                            <p:childTnLst>
                              <p:par>
                                <p:cTn id="20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31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3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1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605"/>
                            </p:stCondLst>
                            <p:childTnLst>
                              <p:par>
                                <p:cTn id="27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31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3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31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2915"/>
                            </p:stCondLst>
                            <p:childTnLst>
                              <p:par>
                                <p:cTn id="34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31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3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31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3225"/>
                            </p:stCondLst>
                            <p:childTnLst>
                              <p:par>
                                <p:cTn id="41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31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3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3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31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7" fill="hold">
                            <p:stCondLst>
                              <p:cond delay="3535"/>
                            </p:stCondLst>
                            <p:childTnLst>
                              <p:par>
                                <p:cTn id="48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31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3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3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1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3845"/>
                            </p:stCondLst>
                            <p:childTnLst>
                              <p:par>
                                <p:cTn id="55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31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8" dur="31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1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31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155"/>
                            </p:stCondLst>
                            <p:childTnLst>
                              <p:par>
                                <p:cTn id="62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31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5" dur="3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3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1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465"/>
                            </p:stCondLst>
                            <p:childTnLst>
                              <p:par>
                                <p:cTn id="69" presetID="3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31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31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31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31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BF2792E-AA14-443D-93AC-977137355D5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90453"/>
            <a:ext cx="9140712" cy="11430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solidFill>
                  <a:srgbClr val="295180"/>
                </a:solidFill>
                <a:ea typeface="ＭＳ Ｐゴシック" charset="0"/>
                <a:cs typeface="Georgia"/>
              </a:rPr>
              <a:t>Critical Family Concept: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49B5CD76-82EF-4CFD-90F7-6A94A5B2BF3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555248" y="1994630"/>
            <a:ext cx="2590800" cy="3276600"/>
          </a:xfrm>
        </p:spPr>
        <p:txBody>
          <a:bodyPr>
            <a:normAutofit fontScale="92500"/>
          </a:bodyPr>
          <a:lstStyle/>
          <a:p>
            <a:pPr eaLnBrk="1" hangingPunct="1">
              <a:buFont typeface="Symbol" panose="05050102010706020507" pitchFamily="18" charset="2"/>
              <a:buNone/>
            </a:pPr>
            <a:r>
              <a:rPr lang="en-US" altLang="en-US" sz="4800" i="1" dirty="0"/>
              <a:t>  My kids</a:t>
            </a:r>
            <a:br>
              <a:rPr lang="en-US" altLang="en-US" sz="4800" i="1" dirty="0"/>
            </a:br>
            <a:r>
              <a:rPr lang="en-US" altLang="en-US" sz="4800" i="1" dirty="0"/>
              <a:t>  need</a:t>
            </a:r>
          </a:p>
          <a:p>
            <a:pPr eaLnBrk="1" hangingPunct="1">
              <a:buFont typeface="Symbol" panose="05050102010706020507" pitchFamily="18" charset="2"/>
              <a:buNone/>
            </a:pPr>
            <a:r>
              <a:rPr lang="en-US" altLang="en-US" sz="4800" i="1" dirty="0"/>
              <a:t>  positive</a:t>
            </a:r>
            <a:br>
              <a:rPr lang="en-US" altLang="en-US" sz="4800" i="1" dirty="0"/>
            </a:br>
            <a:r>
              <a:rPr lang="en-US" altLang="en-US" sz="4800" i="1" dirty="0"/>
              <a:t>strokes.</a:t>
            </a:r>
          </a:p>
        </p:txBody>
      </p:sp>
      <p:pic>
        <p:nvPicPr>
          <p:cNvPr id="4" name="Picture 5" descr="positive strokes.tiff                                          01E5C799Bud's Hard Drive               87E6397D:">
            <a:extLst>
              <a:ext uri="{FF2B5EF4-FFF2-40B4-BE49-F238E27FC236}">
                <a16:creationId xmlns:a16="http://schemas.microsoft.com/office/drawing/2014/main" id="{13953FE2-5085-4DCA-806F-10B206170E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152" y="1552506"/>
            <a:ext cx="2935448" cy="4160849"/>
          </a:xfrm>
          <a:prstGeom prst="rect">
            <a:avLst/>
          </a:prstGeom>
          <a:ln/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</p:pic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A98D0F2-B4DE-DF4B-A29B-167515250E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9315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by="(-#ppt_w*2)" calcmode="lin" valueType="num">
                                      <p:cBhvr rctx="PPT">
                                        <p:cTn id="7" dur="25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</p:anim>
                                    <p:anim by="(#ppt_w*0.50)" calcmode="lin" valueType="num">
                                      <p:cBhvr>
                                        <p:cTn id="8" dur="25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</p:anim>
                                    <p:anim from="(-#ppt_h/2)" to="(#ppt_y)" calcmode="lin" valueType="num">
                                      <p:cBhvr>
                                        <p:cTn id="9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</p:anim>
                                    <p:animRot by="21600000">
                                      <p:cBhvr>
                                        <p:cTn id="10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550"/>
                            </p:stCondLst>
                            <p:childTnLst>
                              <p:par>
                                <p:cTn id="12" presetID="19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50"/>
                            </p:stCondLst>
                            <p:childTnLst>
                              <p:par>
                                <p:cTn id="17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autoUpdateAnimBg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DC7163A-AAE2-4412-8E79-448A08FCE4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8543" y="263139"/>
            <a:ext cx="7196785" cy="112652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solidFill>
                  <a:srgbClr val="295180"/>
                </a:solidFill>
                <a:ea typeface="ＭＳ Ｐゴシック" charset="0"/>
                <a:cs typeface="Georgia"/>
              </a:rPr>
              <a:t>Unit Two: Objectives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77F5F3D-2BDA-4E39-A9DE-D0EF3A5853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380824" y="1633806"/>
            <a:ext cx="7242837" cy="48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US" altLang="en-US" sz="2800" i="1" dirty="0"/>
              <a:t>Parents will be able to:</a:t>
            </a:r>
            <a:endParaRPr lang="en-US" altLang="en-US" sz="2800" dirty="0"/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Recognize the signs of trauma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Discuss successful methods to end family arguments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List 5 tips to consider before confronting problematic behavior</a:t>
            </a:r>
          </a:p>
          <a:p>
            <a:pPr lvl="1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Practice effective confrontation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US" alt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4375F-961E-834E-96FF-C9E7FE4D6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1C7A8-96AC-B242-A30F-BACCB94B5009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815436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ADC7163A-AAE2-4412-8E79-448A08FCE4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78543" y="263139"/>
            <a:ext cx="7196785" cy="112652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6000" dirty="0">
                <a:solidFill>
                  <a:srgbClr val="295180"/>
                </a:solidFill>
                <a:ea typeface="ＭＳ Ｐゴシック" charset="0"/>
                <a:cs typeface="Georgia"/>
              </a:rPr>
              <a:t>Before We Begin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C77F5F3D-2BDA-4E39-A9DE-D0EF3A58536F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14744" y="1633806"/>
            <a:ext cx="7242837" cy="4800600"/>
          </a:xfrm>
        </p:spPr>
        <p:txBody>
          <a:bodyPr>
            <a:normAutofit/>
          </a:bodyPr>
          <a:lstStyle/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r>
              <a:rPr lang="en-US" altLang="en-US" sz="2800" i="1" dirty="0"/>
              <a:t>Elect Group Roles: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US" altLang="en-US" sz="1400" dirty="0"/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Group Facilitator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Group Timekeeper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Group Reporter</a:t>
            </a:r>
          </a:p>
          <a:p>
            <a:pPr lvl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altLang="en-US" sz="2400" dirty="0"/>
              <a:t>Group Nurturers/Cheerleader(s)</a:t>
            </a:r>
          </a:p>
          <a:p>
            <a:pPr eaLnBrk="1" hangingPunct="1">
              <a:lnSpc>
                <a:spcPct val="90000"/>
              </a:lnSpc>
              <a:buFont typeface="Symbol" panose="05050102010706020507" pitchFamily="18" charset="2"/>
              <a:buNone/>
            </a:pPr>
            <a:endParaRPr lang="en-US" altLang="en-US" sz="2800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FB4375F-961E-834E-96FF-C9E7FE4D6E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1C7A8-96AC-B242-A30F-BACCB94B5009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6167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2" presetClass="entr" presetSubtype="4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2" presetClass="entr" presetSubtype="4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1C8DB957-DE32-4CDB-834A-CC3D2582958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178" y="78936"/>
            <a:ext cx="9071637" cy="18288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sz="4200" dirty="0">
                <a:solidFill>
                  <a:srgbClr val="295180"/>
                </a:solidFill>
                <a:ea typeface="ＭＳ Ｐゴシック" charset="0"/>
                <a:cs typeface="Georgia"/>
              </a:rPr>
              <a:t>The Most Effective Methods of Influencing and Motivating Children: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099B4A8C-A160-4199-BF05-3CD62937A84D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13969" y="2105515"/>
            <a:ext cx="6696829" cy="4114800"/>
          </a:xfrm>
        </p:spPr>
        <p:txBody>
          <a:bodyPr>
            <a:normAutofit/>
          </a:bodyPr>
          <a:lstStyle/>
          <a:p>
            <a:pPr eaLnBrk="1" hangingPunct="1"/>
            <a:r>
              <a:rPr lang="en-US" altLang="en-US" sz="4000" dirty="0"/>
              <a:t>Positive Strokes</a:t>
            </a:r>
          </a:p>
          <a:p>
            <a:pPr eaLnBrk="1" hangingPunct="1"/>
            <a:r>
              <a:rPr lang="en-US" altLang="en-US" sz="4400" dirty="0"/>
              <a:t>Positive</a:t>
            </a:r>
            <a:r>
              <a:rPr lang="en-US" altLang="en-US" sz="4000" dirty="0"/>
              <a:t> Consequences</a:t>
            </a:r>
          </a:p>
          <a:p>
            <a:pPr eaLnBrk="1" hangingPunct="1"/>
            <a:r>
              <a:rPr lang="en-US" altLang="en-US" sz="4000" dirty="0"/>
              <a:t>Negative Consequences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8C4320A-9891-6847-B454-5C2F80E641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21C7A8-96AC-B242-A30F-BACCB94B5009}" type="slidenum">
              <a:rPr lang="en-US" smtClean="0"/>
              <a:pPr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235433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7" dur="1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500"/>
                            </p:stCondLst>
                            <p:childTnLst>
                              <p:par>
                                <p:cTn id="9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0"/>
                            </p:stCondLst>
                            <p:childTnLst>
                              <p:par>
                                <p:cTn id="17" presetID="5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4981383-DC6E-47F9-A87E-26D7C58BF5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2019" y="129913"/>
            <a:ext cx="6966544" cy="11430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295180"/>
                </a:solidFill>
                <a:ea typeface="ＭＳ Ｐゴシック" charset="0"/>
                <a:cs typeface="Georgia"/>
              </a:rPr>
              <a:t>Focusing Activity 2.1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4FE24B8-081C-4149-8F58-C29587B0B7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868198" y="1554163"/>
            <a:ext cx="6966544" cy="3942870"/>
          </a:xfrm>
        </p:spPr>
        <p:txBody>
          <a:bodyPr>
            <a:noAutofit/>
          </a:bodyPr>
          <a:lstStyle/>
          <a:p>
            <a:pPr>
              <a:lnSpc>
                <a:spcPct val="90000"/>
              </a:lnSpc>
            </a:pPr>
            <a:r>
              <a:rPr lang="en-US" altLang="en-US" dirty="0"/>
              <a:t>Example:  Angry!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Example:  I</a:t>
            </a:r>
            <a:r>
              <a:rPr lang="en-US" altLang="en-US" dirty="0">
                <a:latin typeface="Arial" panose="020B0604020202020204" pitchFamily="34" charset="0"/>
              </a:rPr>
              <a:t>’</a:t>
            </a:r>
            <a:r>
              <a:rPr lang="en-US" altLang="ja-JP" dirty="0"/>
              <a:t>m just not good enough.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 </a:t>
            </a:r>
          </a:p>
          <a:p>
            <a:pPr>
              <a:lnSpc>
                <a:spcPct val="90000"/>
              </a:lnSpc>
            </a:pPr>
            <a:r>
              <a:rPr lang="en-US" altLang="en-US" dirty="0"/>
              <a:t>  </a:t>
            </a:r>
          </a:p>
          <a:p>
            <a:pPr marL="0" indent="0">
              <a:buNone/>
            </a:pP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7D5D-BC36-8C41-8618-311B4E04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3137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2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2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2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1750"/>
                            </p:stCondLst>
                            <p:childTnLst>
                              <p:par>
                                <p:cTn id="3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" decel="100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200" decel="100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2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2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2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250"/>
                            </p:stCondLst>
                            <p:childTnLst>
                              <p:par>
                                <p:cTn id="49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" decel="100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200" decel="100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500"/>
                            </p:stCondLst>
                            <p:childTnLst>
                              <p:par>
                                <p:cTn id="58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" decel="100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200" decel="100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2750"/>
                            </p:stCondLst>
                            <p:childTnLst>
                              <p:par>
                                <p:cTn id="67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200" decel="100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2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200" decel="100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3000"/>
                            </p:stCondLst>
                            <p:childTnLst>
                              <p:par>
                                <p:cTn id="76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8" dur="200" decel="100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9" dur="2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" decel="100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" accel="1000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4981383-DC6E-47F9-A87E-26D7C58BF5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2019" y="129913"/>
            <a:ext cx="6966544" cy="11430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295180"/>
                </a:solidFill>
                <a:ea typeface="ＭＳ Ｐゴシック" charset="0"/>
                <a:cs typeface="Georgia"/>
              </a:rPr>
              <a:t>Traumatic Events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7D5D-BC36-8C41-8618-311B4E04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7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587438-15A6-0C46-B4E6-76794D366292}"/>
              </a:ext>
            </a:extLst>
          </p:cNvPr>
          <p:cNvSpPr txBox="1"/>
          <p:nvPr/>
        </p:nvSpPr>
        <p:spPr>
          <a:xfrm>
            <a:off x="1752483" y="1697400"/>
            <a:ext cx="3427776" cy="2862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F5897"/>
                </a:solidFill>
              </a:rPr>
              <a:t>Unstable / unsafe home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F5897"/>
                </a:solidFill>
              </a:rPr>
              <a:t>High crime area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F5897"/>
                </a:solidFill>
              </a:rPr>
              <a:t>Losses / death of friends / family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F5897"/>
                </a:solidFill>
              </a:rPr>
              <a:t>Separation / divorces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F5897"/>
                </a:solidFill>
              </a:rPr>
              <a:t>Serious illness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F5897"/>
                </a:solidFill>
              </a:rPr>
              <a:t>Major changes (moving, attending a new school)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F5897"/>
                </a:solidFill>
              </a:rPr>
              <a:t>Sexual, physical or verbal abuse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DF42D1D-B251-4449-B9BF-571503E1427B}"/>
              </a:ext>
            </a:extLst>
          </p:cNvPr>
          <p:cNvSpPr txBox="1"/>
          <p:nvPr/>
        </p:nvSpPr>
        <p:spPr>
          <a:xfrm>
            <a:off x="5027425" y="1671417"/>
            <a:ext cx="342777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F5897"/>
                </a:solidFill>
              </a:rPr>
              <a:t>Domestic violence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F5897"/>
                </a:solidFill>
              </a:rPr>
              <a:t>Media violence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F5897"/>
                </a:solidFill>
              </a:rPr>
              <a:t>Bullying, threats from peers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F5897"/>
                </a:solidFill>
              </a:rPr>
              <a:t>Seeing someone violently attacked / killed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F5897"/>
                </a:solidFill>
              </a:rPr>
              <a:t>Vehicle accident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F5897"/>
                </a:solidFill>
              </a:rPr>
              <a:t>Physical injury</a:t>
            </a:r>
          </a:p>
          <a:p>
            <a:pPr marL="285750" indent="-285750">
              <a:buFont typeface="Arial"/>
              <a:buChar char="•"/>
            </a:pPr>
            <a:r>
              <a:rPr lang="en-US" dirty="0">
                <a:solidFill>
                  <a:srgbClr val="2F5897"/>
                </a:solidFill>
              </a:rPr>
              <a:t>Suicide of friend, neighbor or relative</a:t>
            </a:r>
          </a:p>
        </p:txBody>
      </p:sp>
    </p:spTree>
    <p:extLst>
      <p:ext uri="{BB962C8B-B14F-4D97-AF65-F5344CB8AC3E}">
        <p14:creationId xmlns:p14="http://schemas.microsoft.com/office/powerpoint/2010/main" val="4947332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1500"/>
                            </p:stCondLst>
                            <p:childTnLst>
                              <p:par>
                                <p:cTn id="28" presetID="1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4981383-DC6E-47F9-A87E-26D7C58BF5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2019" y="129913"/>
            <a:ext cx="6966544" cy="11430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295180"/>
                </a:solidFill>
                <a:ea typeface="ＭＳ Ｐゴシック" charset="0"/>
                <a:cs typeface="Georgia"/>
              </a:rPr>
              <a:t>Group Activity 2.2</a:t>
            </a:r>
          </a:p>
        </p:txBody>
      </p:sp>
      <p:sp>
        <p:nvSpPr>
          <p:cNvPr id="3" name="Rectangle 3">
            <a:extLst>
              <a:ext uri="{FF2B5EF4-FFF2-40B4-BE49-F238E27FC236}">
                <a16:creationId xmlns:a16="http://schemas.microsoft.com/office/drawing/2014/main" id="{F4FE24B8-081C-4149-8F58-C29587B0B77C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751773" y="1394675"/>
            <a:ext cx="7809610" cy="200242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US" b="1" dirty="0"/>
              <a:t>SIGNS OF TRAUMA </a:t>
            </a:r>
          </a:p>
          <a:p>
            <a:pPr marL="0" indent="0" algn="ctr">
              <a:buNone/>
            </a:pPr>
            <a:endParaRPr lang="en-US" sz="1400" b="1" dirty="0"/>
          </a:p>
          <a:p>
            <a:pPr marL="0" indent="0">
              <a:buNone/>
            </a:pPr>
            <a:r>
              <a:rPr lang="en-US" dirty="0"/>
              <a:t>Working alone, with your spouse, or significant other, review the list of signs and symptoms of trauma. Circle the ones that may describe your child. </a:t>
            </a:r>
            <a:endParaRPr lang="en-US" alt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7D5D-BC36-8C41-8618-311B4E04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8</a:t>
            </a:fld>
            <a:endParaRPr lang="en-US"/>
          </a:p>
        </p:txBody>
      </p:sp>
      <p:pic>
        <p:nvPicPr>
          <p:cNvPr id="6" name="Picture 5" descr="A person looking at the camera&#10;&#10;Description automatically generated">
            <a:extLst>
              <a:ext uri="{FF2B5EF4-FFF2-40B4-BE49-F238E27FC236}">
                <a16:creationId xmlns:a16="http://schemas.microsoft.com/office/drawing/2014/main" id="{D799C5F6-C213-CC47-A4A6-8BCB817DF3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66528" y="3405434"/>
            <a:ext cx="3775356" cy="25169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89756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7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0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0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0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0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3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800" decel="100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600" decel="100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00" decel="100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50" accel="1000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3250"/>
                            </p:stCondLst>
                            <p:childTnLst>
                              <p:par>
                                <p:cTn id="40" presetID="3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4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>
            <a:extLst>
              <a:ext uri="{FF2B5EF4-FFF2-40B4-BE49-F238E27FC236}">
                <a16:creationId xmlns:a16="http://schemas.microsoft.com/office/drawing/2014/main" id="{54981383-DC6E-47F9-A87E-26D7C58BF51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092019" y="129913"/>
            <a:ext cx="6966544" cy="1143000"/>
          </a:xfrm>
          <a:effectLst>
            <a:outerShdw blurRad="50800" dist="38100" dir="2700000" algn="tl" rotWithShape="0">
              <a:srgbClr val="000000">
                <a:alpha val="39999"/>
              </a:srgbClr>
            </a:outerShdw>
          </a:effectLst>
        </p:spPr>
        <p:txBody>
          <a:bodyPr/>
          <a:lstStyle/>
          <a:p>
            <a:pPr eaLnBrk="1" hangingPunct="1">
              <a:defRPr/>
            </a:pPr>
            <a:r>
              <a:rPr lang="en-US" dirty="0">
                <a:solidFill>
                  <a:srgbClr val="295180"/>
                </a:solidFill>
                <a:ea typeface="ＭＳ Ｐゴシック" charset="0"/>
                <a:cs typeface="Georgia"/>
              </a:rPr>
              <a:t>Parents Should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6A7D5D-BC36-8C41-8618-311B4E046E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A9B540C-44DA-4F69-89C9-7C84606640D3}" type="slidenum">
              <a:rPr lang="en-US" smtClean="0"/>
              <a:pPr/>
              <a:t>9</a:t>
            </a:fld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8587438-15A6-0C46-B4E6-76794D366292}"/>
              </a:ext>
            </a:extLst>
          </p:cNvPr>
          <p:cNvSpPr txBox="1"/>
          <p:nvPr/>
        </p:nvSpPr>
        <p:spPr>
          <a:xfrm>
            <a:off x="2092725" y="1697400"/>
            <a:ext cx="6966543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2F5897"/>
                </a:solidFill>
              </a:rPr>
              <a:t>Daily displays of love and affection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2F5897"/>
                </a:solidFill>
              </a:rPr>
              <a:t>Do not scream or yell at your child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2F5897"/>
                </a:solidFill>
              </a:rPr>
              <a:t>Try not to argue with your child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2F5897"/>
                </a:solidFill>
              </a:rPr>
              <a:t>Do not use sarcasm or ridicule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2F5897"/>
                </a:solidFill>
              </a:rPr>
              <a:t>Actively supervise daily activities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2F5897"/>
                </a:solidFill>
              </a:rPr>
              <a:t>Supervise your child’s exposure to violence (YouTube, TV, movies, internet, &amp; video games, etc.)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2F5897"/>
                </a:solidFill>
              </a:rPr>
              <a:t>Help you child structure their day with positive, productive activities. 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olidFill>
                  <a:srgbClr val="2F5897"/>
                </a:solidFill>
              </a:rPr>
              <a:t>Focus on the future – avoid dwelling on the past</a:t>
            </a:r>
          </a:p>
        </p:txBody>
      </p:sp>
    </p:spTree>
    <p:extLst>
      <p:ext uri="{BB962C8B-B14F-4D97-AF65-F5344CB8AC3E}">
        <p14:creationId xmlns:p14="http://schemas.microsoft.com/office/powerpoint/2010/main" val="2739830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5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24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25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xecutive">
  <a:themeElements>
    <a:clrScheme name="Grayscale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xecutiv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Executive.thmx</Template>
  <TotalTime>633</TotalTime>
  <Words>896</Words>
  <Application>Microsoft Macintosh PowerPoint</Application>
  <PresentationFormat>On-screen Show (4:3)</PresentationFormat>
  <Paragraphs>219</Paragraphs>
  <Slides>29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36" baseType="lpstr">
      <vt:lpstr>Arial</vt:lpstr>
      <vt:lpstr>Calibri</vt:lpstr>
      <vt:lpstr>Century Gothic</vt:lpstr>
      <vt:lpstr>Courier New</vt:lpstr>
      <vt:lpstr>Georgia</vt:lpstr>
      <vt:lpstr>Symbol</vt:lpstr>
      <vt:lpstr>Executive</vt:lpstr>
      <vt:lpstr>PowerPoint Presentation</vt:lpstr>
      <vt:lpstr>PowerPoint Presentation</vt:lpstr>
      <vt:lpstr>Unit Two: Objectives</vt:lpstr>
      <vt:lpstr>Before We Begin</vt:lpstr>
      <vt:lpstr>The Most Effective Methods of Influencing and Motivating Children:</vt:lpstr>
      <vt:lpstr>Focusing Activity 2.1</vt:lpstr>
      <vt:lpstr>Traumatic Events</vt:lpstr>
      <vt:lpstr>Group Activity 2.2</vt:lpstr>
      <vt:lpstr>Parents Should</vt:lpstr>
      <vt:lpstr>Kids Think Differently!</vt:lpstr>
      <vt:lpstr> Group Activity 2.3: Kids</vt:lpstr>
      <vt:lpstr>Yelling at our children will not rush brain development!</vt:lpstr>
      <vt:lpstr>Screaming and Yelling</vt:lpstr>
      <vt:lpstr>PowerPoint Presentation</vt:lpstr>
      <vt:lpstr>“Nevertheless…”</vt:lpstr>
      <vt:lpstr>If one won’t,   then two can’t </vt:lpstr>
      <vt:lpstr>Focus on the T.O.P.I.C.</vt:lpstr>
      <vt:lpstr>Group Activity 2.5(a) Focus on the “TOPIC”</vt:lpstr>
      <vt:lpstr>Outline your conversation</vt:lpstr>
      <vt:lpstr>Never miss a good chance to Shut Up!</vt:lpstr>
      <vt:lpstr>What to expect:</vt:lpstr>
      <vt:lpstr>Group Activity 2.5(b)</vt:lpstr>
      <vt:lpstr>Threats of Running Away</vt:lpstr>
      <vt:lpstr>Threats of Suicide</vt:lpstr>
      <vt:lpstr>Warning Signs of Suicide</vt:lpstr>
      <vt:lpstr>Group Activity 2.6 What else?</vt:lpstr>
      <vt:lpstr>Review Activity 2.7</vt:lpstr>
      <vt:lpstr>Review Activity 2.7</vt:lpstr>
      <vt:lpstr>Critical Family Concept: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Welcome</dc:title>
  <dc:creator>Office 2004 Test Drive User</dc:creator>
  <cp:lastModifiedBy>Microsoft Office User</cp:lastModifiedBy>
  <cp:revision>70</cp:revision>
  <cp:lastPrinted>2020-05-05T22:42:35Z</cp:lastPrinted>
  <dcterms:created xsi:type="dcterms:W3CDTF">2017-02-21T21:30:01Z</dcterms:created>
  <dcterms:modified xsi:type="dcterms:W3CDTF">2020-05-07T23:56:19Z</dcterms:modified>
</cp:coreProperties>
</file>