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7" r:id="rId2"/>
    <p:sldId id="285" r:id="rId3"/>
    <p:sldId id="286" r:id="rId4"/>
    <p:sldId id="294" r:id="rId5"/>
    <p:sldId id="287" r:id="rId6"/>
    <p:sldId id="295" r:id="rId7"/>
    <p:sldId id="288" r:id="rId8"/>
    <p:sldId id="289" r:id="rId9"/>
    <p:sldId id="293" r:id="rId10"/>
    <p:sldId id="290" r:id="rId11"/>
    <p:sldId id="291" r:id="rId12"/>
    <p:sldId id="29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951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678"/>
  </p:normalViewPr>
  <p:slideViewPr>
    <p:cSldViewPr snapToGrid="0" snapToObjects="1">
      <p:cViewPr varScale="1">
        <p:scale>
          <a:sx n="78" d="100"/>
          <a:sy n="78" d="100"/>
        </p:scale>
        <p:origin x="192" y="1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3F168-3551-D743-9894-70DEA891CCB4}" type="datetimeFigureOut">
              <a:rPr lang="en-US" smtClean="0"/>
              <a:t>6/8/20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086E4-1441-FC43-BA23-610BF05F6E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8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9071-0906-594A-960F-F53C33B2AC6A}" type="datetime1">
              <a:rPr lang="en-US" smtClean="0"/>
              <a:t>6/8/20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Footer Text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B2BC-A467-B341-9D4B-160DFB9B7784}" type="datetime1">
              <a:rPr lang="en-US" smtClean="0"/>
              <a:t>6/8/20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2B53-709A-DD47-ABBF-AEC4966F1FE0}" type="datetime1">
              <a:rPr lang="en-US" smtClean="0"/>
              <a:t>6/8/20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F6382-524E-0F41-A4F5-256572D2ED15}" type="datetime1">
              <a:rPr lang="en-US" smtClean="0"/>
              <a:t>6/8/20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33A8-5C4E-7F4A-9F1B-40B216892C86}" type="datetime1">
              <a:rPr lang="en-US" smtClean="0"/>
              <a:t>6/8/20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4E00-1A96-EF4C-87FC-CB32ADE4F32F}" type="datetime1">
              <a:rPr lang="en-US" smtClean="0"/>
              <a:t>6/8/20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698F-85F1-7C40-983B-EBE5B76E8851}" type="datetime1">
              <a:rPr lang="en-US" smtClean="0"/>
              <a:t>6/8/20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D865-55CA-AB40-B406-5EB259E6AB80}" type="datetime1">
              <a:rPr lang="en-US" smtClean="0"/>
              <a:t>6/8/20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AD9C4-E39D-F340-BDA1-CA2F5CB11F07}" type="datetime1">
              <a:rPr lang="en-US" smtClean="0"/>
              <a:t>6/8/20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2BDE-DBE4-B248-8C01-3FE7D5DA7757}" type="datetime1">
              <a:rPr lang="en-US" smtClean="0"/>
              <a:t>6/8/20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3935-42B6-0D4A-94DA-9CFE4C6D09F4}" type="datetime1">
              <a:rPr lang="en-US" smtClean="0"/>
              <a:t>6/8/20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F8C58-DCD1-2D4A-A2D8-D4EA8C8489AD}" type="datetime1">
              <a:rPr lang="en-US" smtClean="0"/>
              <a:t>6/8/20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54288" y="-7631"/>
            <a:ext cx="7772400" cy="12287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6600" dirty="0">
                <a:solidFill>
                  <a:srgbClr val="295180"/>
                </a:solidFill>
              </a:rPr>
              <a:t>WELCOME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608323" y="4653149"/>
            <a:ext cx="6515097" cy="1219200"/>
          </a:xfrm>
          <a:prstGeom prst="rect">
            <a:avLst/>
          </a:prstGeom>
          <a:effectLst>
            <a:glow rad="139700">
              <a:schemeClr val="bg1">
                <a:alpha val="40000"/>
              </a:schemeClr>
            </a:glow>
            <a:softEdge rad="76200"/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</a:rPr>
              <a:t>Changing Destructive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</a:rPr>
              <a:t>Adolescent Behavior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99036C-1DB5-F549-BDC2-ECCBBD8E7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93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8D89163-28AD-40CE-9BDE-715E667A47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3456" y="118411"/>
            <a:ext cx="7259832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/>
            <a:r>
              <a:rPr lang="en-US" sz="6000" dirty="0">
                <a:solidFill>
                  <a:srgbClr val="295180"/>
                </a:solidFill>
                <a:cs typeface="Georgia"/>
              </a:rPr>
              <a:t>Review Activity 14.5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FBEBCBD-3E16-47AA-8DDA-5582897D02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24362" y="1561278"/>
            <a:ext cx="6898019" cy="3662363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Font typeface="Symbol" charset="0"/>
              <a:buAutoNum type="arabicPeriod"/>
            </a:pPr>
            <a:r>
              <a:rPr lang="en-US" sz="2200" dirty="0"/>
              <a:t>The best way to teach a child to misbehave, is to ____________ enforce the house rules.</a:t>
            </a:r>
          </a:p>
          <a:p>
            <a:pPr marL="609600" indent="-609600" eaLnBrk="1" hangingPunct="1">
              <a:lnSpc>
                <a:spcPct val="90000"/>
              </a:lnSpc>
              <a:buFont typeface="Symbol" charset="0"/>
              <a:buAutoNum type="arabicPeriod"/>
            </a:pPr>
            <a:r>
              <a:rPr lang="en-US" sz="2200" dirty="0"/>
              <a:t>When parents fail to give appropriate consequences for broken house rules even once, children will___________ the rule again looking for another __________.</a:t>
            </a:r>
          </a:p>
          <a:p>
            <a:pPr marL="609600" indent="-609600" eaLnBrk="1" hangingPunct="1">
              <a:lnSpc>
                <a:spcPct val="90000"/>
              </a:lnSpc>
              <a:buFont typeface="Symbol" charset="0"/>
              <a:buAutoNum type="arabicPeriod"/>
            </a:pPr>
            <a:r>
              <a:rPr lang="en-US" sz="2200" dirty="0"/>
              <a:t>__________ helps parents convey their love to their children.</a:t>
            </a:r>
          </a:p>
          <a:p>
            <a:pPr marL="609600" indent="-609600" eaLnBrk="1" hangingPunct="1">
              <a:lnSpc>
                <a:spcPct val="90000"/>
              </a:lnSpc>
              <a:buFont typeface="Symbol" charset="0"/>
              <a:buAutoNum type="arabicPeriod"/>
            </a:pPr>
            <a:r>
              <a:rPr lang="en-US" sz="2200" dirty="0"/>
              <a:t>Parents should take away __________ on their child’</a:t>
            </a:r>
            <a:r>
              <a:rPr lang="en-US" altLang="ja-JP" sz="2200" dirty="0"/>
              <a:t>s list for a ________ period of time.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C54568-0385-4FBA-A97B-F2AE3287DA54}"/>
              </a:ext>
            </a:extLst>
          </p:cNvPr>
          <p:cNvSpPr txBox="1"/>
          <p:nvPr/>
        </p:nvSpPr>
        <p:spPr>
          <a:xfrm>
            <a:off x="2070009" y="5426098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 algn="ctr" eaLnBrk="1" hangingPunct="1">
              <a:lnSpc>
                <a:spcPct val="90000"/>
              </a:lnSpc>
              <a:buFont typeface="Symbol" charset="0"/>
              <a:buNone/>
            </a:pPr>
            <a:r>
              <a:rPr lang="en-US" sz="2000" dirty="0">
                <a:solidFill>
                  <a:schemeClr val="accent2"/>
                </a:solidFill>
                <a:latin typeface="+mj-lt"/>
              </a:rPr>
              <a:t>win / consistency / short</a:t>
            </a:r>
          </a:p>
          <a:p>
            <a:pPr marL="609600" indent="-609600" algn="ctr" eaLnBrk="1" hangingPunct="1">
              <a:lnSpc>
                <a:spcPct val="90000"/>
              </a:lnSpc>
              <a:buFont typeface="Symbol" charset="0"/>
              <a:buNone/>
            </a:pPr>
            <a:r>
              <a:rPr lang="en-US" sz="2000" dirty="0">
                <a:solidFill>
                  <a:schemeClr val="accent2"/>
                </a:solidFill>
                <a:latin typeface="+mj-lt"/>
              </a:rPr>
              <a:t>inconsistently / everything / break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7B40EE-8D69-AE48-BAD1-A78ADBE13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31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8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8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8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8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0" accel="10000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0" accel="10000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48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8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8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8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20" accel="10000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0" accel="10000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48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8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8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8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20" accel="10000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0" accel="10000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8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48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8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8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8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20" accel="10000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20" accel="10000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4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2F8C90D-85C1-49E1-BED0-BB2BDAF5F5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9771" y="274638"/>
            <a:ext cx="7207204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/>
            <a:r>
              <a:rPr lang="en-US" sz="6000" dirty="0">
                <a:solidFill>
                  <a:srgbClr val="295180"/>
                </a:solidFill>
                <a:cs typeface="Georgia"/>
              </a:rPr>
              <a:t>Review Activity 14.5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D4AC681-D645-4E30-A06F-8649939D2F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69690" y="1647894"/>
            <a:ext cx="5207365" cy="5486400"/>
          </a:xfrm>
        </p:spPr>
        <p:txBody>
          <a:bodyPr/>
          <a:lstStyle/>
          <a:p>
            <a:pPr algn="ctr" eaLnBrk="1" hangingPunct="1">
              <a:buFont typeface="Symbol" charset="0"/>
              <a:buNone/>
            </a:pPr>
            <a:r>
              <a:rPr lang="en-US" dirty="0"/>
              <a:t>Most powerful ideas learned: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451937-BA6B-8F48-8639-17270A0A8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3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150"/>
                            </p:stCondLst>
                            <p:childTnLst>
                              <p:par>
                                <p:cTn id="2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50"/>
                            </p:stCondLst>
                            <p:childTnLst>
                              <p:par>
                                <p:cTn id="2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4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950"/>
                            </p:stCondLst>
                            <p:childTnLst>
                              <p:par>
                                <p:cTn id="2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4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350"/>
                            </p:stCondLst>
                            <p:childTnLst>
                              <p:par>
                                <p:cTn id="3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4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750"/>
                            </p:stCondLst>
                            <p:childTnLst>
                              <p:par>
                                <p:cTn id="3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4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150"/>
                            </p:stCondLst>
                            <p:childTnLst>
                              <p:par>
                                <p:cTn id="4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4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9B3F454-E71B-45DB-9AE3-C9BC8D6948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8240" y="343494"/>
            <a:ext cx="8457104" cy="12065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/>
            <a:r>
              <a:rPr lang="en-US" sz="6000" dirty="0">
                <a:solidFill>
                  <a:srgbClr val="295180"/>
                </a:solidFill>
                <a:cs typeface="Georgia"/>
              </a:rPr>
              <a:t>Critical Family Concept: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241486-5279-41E9-9B30-C1B15732A6AE}"/>
              </a:ext>
            </a:extLst>
          </p:cNvPr>
          <p:cNvSpPr/>
          <p:nvPr/>
        </p:nvSpPr>
        <p:spPr>
          <a:xfrm>
            <a:off x="2088373" y="2414089"/>
            <a:ext cx="4956837" cy="2336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5400" dirty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  <a:cs typeface="Georgia"/>
              </a:rPr>
              <a:t>My kids need me to be consistent!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96078A-25CB-7A4A-B1D3-5D713D2B5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1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72D66B-999D-421D-8314-568C1AF3344C}"/>
              </a:ext>
            </a:extLst>
          </p:cNvPr>
          <p:cNvSpPr txBox="1"/>
          <p:nvPr/>
        </p:nvSpPr>
        <p:spPr>
          <a:xfrm>
            <a:off x="3001401" y="513117"/>
            <a:ext cx="3134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295180"/>
                </a:solidFill>
              </a:rPr>
              <a:t>Unit 14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24F210-E6F2-4219-B1C1-05856671BC0F}"/>
              </a:ext>
            </a:extLst>
          </p:cNvPr>
          <p:cNvSpPr txBox="1"/>
          <p:nvPr/>
        </p:nvSpPr>
        <p:spPr>
          <a:xfrm>
            <a:off x="1499878" y="2420858"/>
            <a:ext cx="61376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Consistency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23D328-8B77-8D41-929A-23167CD7C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44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CAD1928-1226-41C6-B558-EC8BF35901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0810" y="0"/>
            <a:ext cx="6871705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/>
            <a:r>
              <a:rPr lang="en-US" sz="6000" dirty="0">
                <a:solidFill>
                  <a:srgbClr val="295180"/>
                </a:solidFill>
                <a:cs typeface="Georgia"/>
              </a:rPr>
              <a:t>Unit 14: Objectives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E5F4028-AE54-4AEC-9A47-8A380CB2DA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42093" y="1281147"/>
            <a:ext cx="6470422" cy="5791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Symbol" charset="0"/>
              <a:buNone/>
            </a:pPr>
            <a:r>
              <a:rPr lang="en-US" sz="2200" u="sng" dirty="0"/>
              <a:t>Parents will be able to:</a:t>
            </a:r>
          </a:p>
          <a:p>
            <a:pPr eaLnBrk="1" hangingPunct="1">
              <a:lnSpc>
                <a:spcPct val="90000"/>
              </a:lnSpc>
              <a:buFont typeface="Symbol" charset="0"/>
              <a:buNone/>
            </a:pPr>
            <a:endParaRPr lang="en-US" sz="2200" u="sng" dirty="0"/>
          </a:p>
          <a:p>
            <a:pPr eaLnBrk="1" hangingPunct="1">
              <a:lnSpc>
                <a:spcPct val="90000"/>
              </a:lnSpc>
            </a:pPr>
            <a:r>
              <a:rPr lang="en-US" sz="2200" dirty="0"/>
              <a:t>Discuss why it may be difficult for parents to maintain consistency with their children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/>
              <a:t>List at least three areas in which parents should demonstrate consistency with their children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/>
              <a:t>Describe two or more of the negative messages sent to children when parents are inconsistent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/>
              <a:t>Actively follow the support group format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9F7702-DC19-954D-950F-5C64687F3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7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9F7702-DC19-954D-950F-5C64687F3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6FAA247-BFDB-4840-958C-E393FA4FD7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8543" y="263139"/>
            <a:ext cx="7196785" cy="1126520"/>
          </a:xfrm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6000" dirty="0">
                <a:solidFill>
                  <a:srgbClr val="295180"/>
                </a:solidFill>
                <a:ea typeface="ＭＳ Ｐゴシック" charset="0"/>
                <a:cs typeface="Georgia"/>
              </a:rPr>
              <a:t>Before We Begin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FD071419-A467-C342-AD1D-C73CA498B6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14744" y="1633806"/>
            <a:ext cx="7242837" cy="480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800" i="1" dirty="0"/>
              <a:t>Elect Group Roles: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endParaRPr lang="en-US" altLang="en-US" sz="1400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Group Facilitator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Group Timekeeper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Group Reporter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Group Nurturers/Cheerleader(s)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9095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FB81A06-1A5B-41B0-8F61-6460BB65BE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8331" y="414440"/>
            <a:ext cx="7618355" cy="15332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/>
            <a:r>
              <a:rPr lang="en-US" sz="4800" dirty="0">
                <a:solidFill>
                  <a:srgbClr val="295180"/>
                </a:solidFill>
                <a:cs typeface="Georgia"/>
              </a:rPr>
              <a:t>Children need consistency </a:t>
            </a:r>
            <a:br>
              <a:rPr lang="en-US" sz="4800" dirty="0">
                <a:solidFill>
                  <a:srgbClr val="295180"/>
                </a:solidFill>
                <a:cs typeface="Georgia"/>
              </a:rPr>
            </a:br>
            <a:r>
              <a:rPr lang="en-US" sz="4800" dirty="0">
                <a:solidFill>
                  <a:srgbClr val="295180"/>
                </a:solidFill>
                <a:cs typeface="Georgia"/>
              </a:rPr>
              <a:t>from parents to: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5C46CBA-BA14-45CD-B9E8-69EDA21331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39715" y="2506925"/>
            <a:ext cx="5795586" cy="4038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dirty="0"/>
              <a:t>Feel secure</a:t>
            </a:r>
          </a:p>
          <a:p>
            <a:pPr eaLnBrk="1" hangingPunct="1"/>
            <a:r>
              <a:rPr lang="en-US" sz="3000" dirty="0"/>
              <a:t>Feel loved</a:t>
            </a:r>
          </a:p>
          <a:p>
            <a:pPr eaLnBrk="1" hangingPunct="1"/>
            <a:r>
              <a:rPr lang="en-US" sz="3000" dirty="0"/>
              <a:t>Understand right from wrong</a:t>
            </a:r>
          </a:p>
          <a:p>
            <a:pPr eaLnBrk="1" hangingPunct="1"/>
            <a:r>
              <a:rPr lang="en-US" sz="3000" dirty="0"/>
              <a:t>Develop self-discipline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B7980-E812-1743-A534-703F0EE8D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85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5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55C46CBA-BA14-45CD-B9E8-69EDA21331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74207" y="1501090"/>
            <a:ext cx="6085130" cy="2470023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3000" dirty="0">
                <a:solidFill>
                  <a:schemeClr val="tx2"/>
                </a:solidFill>
              </a:rPr>
              <a:t>If we win a jackpot just 1 out of every 10 times we gamble, we are likely to keep gambling, looking for the next win.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B7980-E812-1743-A534-703F0EE8D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64F6963-916A-8042-8123-A3715DCD5FB2}"/>
              </a:ext>
            </a:extLst>
          </p:cNvPr>
          <p:cNvSpPr txBox="1">
            <a:spLocks noChangeArrowheads="1"/>
          </p:cNvSpPr>
          <p:nvPr/>
        </p:nvSpPr>
        <p:spPr>
          <a:xfrm>
            <a:off x="2623441" y="3873140"/>
            <a:ext cx="5795586" cy="979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000" dirty="0">
                <a:solidFill>
                  <a:schemeClr val="tx2"/>
                </a:solidFill>
              </a:rPr>
              <a:t>Our kids will too!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2624964-B119-7F41-A1A3-B9E12B5CF5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84907"/>
            <a:ext cx="9105253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/>
            <a:r>
              <a:rPr lang="en-US" sz="4800" dirty="0">
                <a:solidFill>
                  <a:srgbClr val="295180"/>
                </a:solidFill>
                <a:cs typeface="Georgia"/>
              </a:rPr>
              <a:t>Intermittent Reinforcement</a:t>
            </a:r>
          </a:p>
        </p:txBody>
      </p:sp>
    </p:spTree>
    <p:extLst>
      <p:ext uri="{BB962C8B-B14F-4D97-AF65-F5344CB8AC3E}">
        <p14:creationId xmlns:p14="http://schemas.microsoft.com/office/powerpoint/2010/main" val="2568271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051A55D-AC74-4EE2-938A-A2A3F4ACB5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55289" y="228600"/>
            <a:ext cx="7042744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/>
            <a:r>
              <a:rPr lang="en-US" sz="6000" dirty="0">
                <a:solidFill>
                  <a:srgbClr val="295180"/>
                </a:solidFill>
                <a:cs typeface="Georgia"/>
              </a:rPr>
              <a:t>Group Activity 14.1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86AC078-5489-44DE-BA95-9F112F0551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0701" y="1639119"/>
            <a:ext cx="5571919" cy="5257800"/>
          </a:xfrm>
        </p:spPr>
        <p:txBody>
          <a:bodyPr/>
          <a:lstStyle/>
          <a:p>
            <a:pPr eaLnBrk="1" hangingPunct="1"/>
            <a:r>
              <a:rPr lang="en-US" dirty="0"/>
              <a:t>Example:  Parent does not like to see their child unhappy</a:t>
            </a:r>
          </a:p>
          <a:p>
            <a:pPr eaLnBrk="1" hangingPunct="1"/>
            <a:r>
              <a:rPr lang="en-US" dirty="0"/>
              <a:t>Example:  Child makes life miserable around house while on TEASPOT</a:t>
            </a:r>
          </a:p>
          <a:p>
            <a:pPr eaLnBrk="1" hangingPunct="1"/>
            <a:r>
              <a:rPr lang="en-US" dirty="0"/>
              <a:t>                                    	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A92A77-2526-5A4A-B7D3-5CFBD151A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46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00"/>
                            </p:stCondLst>
                            <p:childTnLst>
                              <p:par>
                                <p:cTn id="4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400"/>
                            </p:stCondLst>
                            <p:childTnLst>
                              <p:par>
                                <p:cTn id="4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715E0A9-01E2-4574-8B0C-AB49E82D4B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2018" y="272982"/>
            <a:ext cx="6973122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/>
            <a:r>
              <a:rPr lang="en-US" sz="6000" dirty="0">
                <a:solidFill>
                  <a:srgbClr val="295180"/>
                </a:solidFill>
                <a:cs typeface="Georgia"/>
              </a:rPr>
              <a:t>Group Activity 14.2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68F6B44-7954-4604-9055-C461BA1090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57855" y="1582109"/>
            <a:ext cx="5884942" cy="5486400"/>
          </a:xfrm>
        </p:spPr>
        <p:txBody>
          <a:bodyPr/>
          <a:lstStyle/>
          <a:p>
            <a:pPr eaLnBrk="1" hangingPunct="1"/>
            <a:r>
              <a:rPr lang="en-US" dirty="0"/>
              <a:t>Example:  Love and affection</a:t>
            </a:r>
          </a:p>
          <a:p>
            <a:pPr eaLnBrk="1" hangingPunct="1"/>
            <a:r>
              <a:rPr lang="en-US" dirty="0"/>
              <a:t>Example:  Meals eaten together as a family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FA5424-F81A-0742-9B47-658C759F8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45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3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3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340"/>
                            </p:stCondLst>
                            <p:childTnLst>
                              <p:par>
                                <p:cTn id="2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3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3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360"/>
                            </p:stCondLst>
                            <p:childTnLst>
                              <p:par>
                                <p:cTn id="3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1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660"/>
                            </p:stCondLst>
                            <p:childTnLst>
                              <p:par>
                                <p:cTn id="4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1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960"/>
                            </p:stCondLst>
                            <p:childTnLst>
                              <p:par>
                                <p:cTn id="5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1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260"/>
                            </p:stCondLst>
                            <p:childTnLst>
                              <p:par>
                                <p:cTn id="5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1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60"/>
                            </p:stCondLst>
                            <p:childTnLst>
                              <p:par>
                                <p:cTn id="6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6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7" dur="1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860"/>
                            </p:stCondLst>
                            <p:childTnLst>
                              <p:par>
                                <p:cTn id="7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3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4" dur="1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715E0A9-01E2-4574-8B0C-AB49E82D4B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78390"/>
            <a:ext cx="914400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/>
            <a:r>
              <a:rPr lang="en-US" sz="6000" dirty="0">
                <a:solidFill>
                  <a:srgbClr val="295180"/>
                </a:solidFill>
                <a:cs typeface="Georgia"/>
              </a:rPr>
              <a:t>Individual Activity 14.3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68F6B44-7954-4604-9055-C461BA1090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57855" y="1582109"/>
            <a:ext cx="7023386" cy="5486400"/>
          </a:xfrm>
        </p:spPr>
        <p:txBody>
          <a:bodyPr/>
          <a:lstStyle/>
          <a:p>
            <a:pPr eaLnBrk="1" hangingPunct="1"/>
            <a:r>
              <a:rPr lang="en-US" dirty="0"/>
              <a:t>Example:  The rule is not that important.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</a:t>
            </a:r>
          </a:p>
          <a:p>
            <a:pPr eaLnBrk="1" hangingPunct="1"/>
            <a:r>
              <a:rPr lang="en-US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E319D2-D11B-ED46-8494-8C74F9C2E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04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3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3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80"/>
                            </p:stCondLst>
                            <p:childTnLst>
                              <p:par>
                                <p:cTn id="2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1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880"/>
                            </p:stCondLst>
                            <p:childTnLst>
                              <p:par>
                                <p:cTn id="3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1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180"/>
                            </p:stCondLst>
                            <p:childTnLst>
                              <p:par>
                                <p:cTn id="4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1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480"/>
                            </p:stCondLst>
                            <p:childTnLst>
                              <p:par>
                                <p:cTn id="5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1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780"/>
                            </p:stCondLst>
                            <p:childTnLst>
                              <p:par>
                                <p:cTn id="5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1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80"/>
                            </p:stCondLst>
                            <p:childTnLst>
                              <p:par>
                                <p:cTn id="6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6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7" dur="1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41</TotalTime>
  <Words>330</Words>
  <Application>Microsoft Macintosh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Courier New</vt:lpstr>
      <vt:lpstr>Palatino Linotype</vt:lpstr>
      <vt:lpstr>Symbol</vt:lpstr>
      <vt:lpstr>Executive</vt:lpstr>
      <vt:lpstr>PowerPoint Presentation</vt:lpstr>
      <vt:lpstr>PowerPoint Presentation</vt:lpstr>
      <vt:lpstr>Unit 14: Objectives</vt:lpstr>
      <vt:lpstr>Before We Begin</vt:lpstr>
      <vt:lpstr>Children need consistency  from parents to:</vt:lpstr>
      <vt:lpstr>Intermittent Reinforcement</vt:lpstr>
      <vt:lpstr>Group Activity 14.1</vt:lpstr>
      <vt:lpstr>Group Activity 14.2</vt:lpstr>
      <vt:lpstr>Individual Activity 14.3</vt:lpstr>
      <vt:lpstr>Review Activity 14.5</vt:lpstr>
      <vt:lpstr>Review Activity 14.5</vt:lpstr>
      <vt:lpstr>Critical Family Concept: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Office 2004 Test Drive User</dc:creator>
  <cp:lastModifiedBy>Microsoft Office User</cp:lastModifiedBy>
  <cp:revision>27</cp:revision>
  <dcterms:created xsi:type="dcterms:W3CDTF">2017-02-21T21:30:01Z</dcterms:created>
  <dcterms:modified xsi:type="dcterms:W3CDTF">2020-06-08T20:35:17Z</dcterms:modified>
</cp:coreProperties>
</file>