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8" r:id="rId2"/>
    <p:sldId id="258" r:id="rId3"/>
    <p:sldId id="259" r:id="rId4"/>
    <p:sldId id="260" r:id="rId5"/>
    <p:sldId id="261" r:id="rId6"/>
    <p:sldId id="290" r:id="rId7"/>
    <p:sldId id="263" r:id="rId8"/>
    <p:sldId id="291" r:id="rId9"/>
    <p:sldId id="262" r:id="rId10"/>
    <p:sldId id="271" r:id="rId11"/>
    <p:sldId id="269" r:id="rId12"/>
    <p:sldId id="268" r:id="rId13"/>
    <p:sldId id="264" r:id="rId14"/>
    <p:sldId id="267" r:id="rId15"/>
    <p:sldId id="270" r:id="rId16"/>
    <p:sldId id="307" r:id="rId17"/>
    <p:sldId id="273" r:id="rId18"/>
    <p:sldId id="30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1" r:id="rId31"/>
    <p:sldId id="285" r:id="rId32"/>
    <p:sldId id="286" r:id="rId33"/>
    <p:sldId id="287" r:id="rId34"/>
    <p:sldId id="288" r:id="rId35"/>
    <p:sldId id="3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295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Relationship Id="rId4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Valadez" userId="75769ea64919afa8" providerId="LiveId" clId="{9D46AAAC-22A4-4ADC-8FEA-07F513622329}"/>
    <pc:docChg chg="undo custSel modSld modMainMaster">
      <pc:chgData name="Fernanda Valadez" userId="75769ea64919afa8" providerId="LiveId" clId="{9D46AAAC-22A4-4ADC-8FEA-07F513622329}" dt="2017-10-21T05:51:01.048" v="113"/>
      <pc:docMkLst>
        <pc:docMk/>
      </pc:docMkLst>
      <pc:sldChg chg="modTransition">
        <pc:chgData name="Fernanda Valadez" userId="75769ea64919afa8" providerId="LiveId" clId="{9D46AAAC-22A4-4ADC-8FEA-07F513622329}" dt="2017-10-21T05:32:10.910" v="5"/>
        <pc:sldMkLst>
          <pc:docMk/>
          <pc:sldMk cId="2594330093" sldId="256"/>
        </pc:sldMkLst>
      </pc:sldChg>
      <pc:sldChg chg="modTransition">
        <pc:chgData name="Fernanda Valadez" userId="75769ea64919afa8" providerId="LiveId" clId="{9D46AAAC-22A4-4ADC-8FEA-07F513622329}" dt="2017-10-21T05:31:52.426" v="3"/>
        <pc:sldMkLst>
          <pc:docMk/>
          <pc:sldMk cId="735355602" sldId="257"/>
        </pc:sldMkLst>
      </pc:sldChg>
      <pc:sldChg chg="modTransition modAnim">
        <pc:chgData name="Fernanda Valadez" userId="75769ea64919afa8" providerId="LiveId" clId="{9D46AAAC-22A4-4ADC-8FEA-07F513622329}" dt="2017-10-21T05:36:29.503" v="50"/>
        <pc:sldMkLst>
          <pc:docMk/>
          <pc:sldMk cId="2920493881" sldId="258"/>
        </pc:sldMkLst>
      </pc:sldChg>
      <pc:sldChg chg="modTransition modAnim">
        <pc:chgData name="Fernanda Valadez" userId="75769ea64919afa8" providerId="LiveId" clId="{9D46AAAC-22A4-4ADC-8FEA-07F513622329}" dt="2017-10-21T05:37:13.056" v="51"/>
        <pc:sldMkLst>
          <pc:docMk/>
          <pc:sldMk cId="1728683121" sldId="259"/>
        </pc:sldMkLst>
      </pc:sldChg>
      <pc:sldChg chg="modTransition modAnim">
        <pc:chgData name="Fernanda Valadez" userId="75769ea64919afa8" providerId="LiveId" clId="{9D46AAAC-22A4-4ADC-8FEA-07F513622329}" dt="2017-10-21T05:38:02.762" v="56"/>
        <pc:sldMkLst>
          <pc:docMk/>
          <pc:sldMk cId="1120286657" sldId="260"/>
        </pc:sldMkLst>
      </pc:sldChg>
      <pc:sldChg chg="modTransition">
        <pc:chgData name="Fernanda Valadez" userId="75769ea64919afa8" providerId="LiveId" clId="{9D46AAAC-22A4-4ADC-8FEA-07F513622329}" dt="2017-10-21T05:32:31.806" v="9"/>
        <pc:sldMkLst>
          <pc:docMk/>
          <pc:sldMk cId="1783453877" sldId="261"/>
        </pc:sldMkLst>
      </pc:sldChg>
      <pc:sldChg chg="modTransition">
        <pc:chgData name="Fernanda Valadez" userId="75769ea64919afa8" providerId="LiveId" clId="{9D46AAAC-22A4-4ADC-8FEA-07F513622329}" dt="2017-10-21T05:32:37.635" v="10"/>
        <pc:sldMkLst>
          <pc:docMk/>
          <pc:sldMk cId="3349470810" sldId="262"/>
        </pc:sldMkLst>
      </pc:sldChg>
      <pc:sldChg chg="modTransition modAnim">
        <pc:chgData name="Fernanda Valadez" userId="75769ea64919afa8" providerId="LiveId" clId="{9D46AAAC-22A4-4ADC-8FEA-07F513622329}" dt="2017-10-21T05:38:36.389" v="57"/>
        <pc:sldMkLst>
          <pc:docMk/>
          <pc:sldMk cId="3528992666" sldId="263"/>
        </pc:sldMkLst>
      </pc:sldChg>
      <pc:sldChg chg="modTransition modAnim">
        <pc:chgData name="Fernanda Valadez" userId="75769ea64919afa8" providerId="LiveId" clId="{9D46AAAC-22A4-4ADC-8FEA-07F513622329}" dt="2017-10-21T05:39:50.106" v="63"/>
        <pc:sldMkLst>
          <pc:docMk/>
          <pc:sldMk cId="4150273525" sldId="264"/>
        </pc:sldMkLst>
      </pc:sldChg>
      <pc:sldChg chg="modTransition">
        <pc:chgData name="Fernanda Valadez" userId="75769ea64919afa8" providerId="LiveId" clId="{9D46AAAC-22A4-4ADC-8FEA-07F513622329}" dt="2017-10-21T05:32:55.849" v="14"/>
        <pc:sldMkLst>
          <pc:docMk/>
          <pc:sldMk cId="847062061" sldId="265"/>
        </pc:sldMkLst>
      </pc:sldChg>
      <pc:sldChg chg="modTransition modAnim">
        <pc:chgData name="Fernanda Valadez" userId="75769ea64919afa8" providerId="LiveId" clId="{9D46AAAC-22A4-4ADC-8FEA-07F513622329}" dt="2017-10-21T05:33:08.786" v="16"/>
        <pc:sldMkLst>
          <pc:docMk/>
          <pc:sldMk cId="3570091292" sldId="266"/>
        </pc:sldMkLst>
      </pc:sldChg>
      <pc:sldChg chg="modTransition modAnim">
        <pc:chgData name="Fernanda Valadez" userId="75769ea64919afa8" providerId="LiveId" clId="{9D46AAAC-22A4-4ADC-8FEA-07F513622329}" dt="2017-10-21T05:42:15.259" v="67"/>
        <pc:sldMkLst>
          <pc:docMk/>
          <pc:sldMk cId="1439632374" sldId="267"/>
        </pc:sldMkLst>
      </pc:sldChg>
      <pc:sldChg chg="modTransition modAnim">
        <pc:chgData name="Fernanda Valadez" userId="75769ea64919afa8" providerId="LiveId" clId="{9D46AAAC-22A4-4ADC-8FEA-07F513622329}" dt="2017-10-21T05:42:29.761" v="68"/>
        <pc:sldMkLst>
          <pc:docMk/>
          <pc:sldMk cId="4241669276" sldId="268"/>
        </pc:sldMkLst>
      </pc:sldChg>
      <pc:sldChg chg="modTransition modAnim">
        <pc:chgData name="Fernanda Valadez" userId="75769ea64919afa8" providerId="LiveId" clId="{9D46AAAC-22A4-4ADC-8FEA-07F513622329}" dt="2017-10-21T05:42:48.238" v="69"/>
        <pc:sldMkLst>
          <pc:docMk/>
          <pc:sldMk cId="2326495980" sldId="269"/>
        </pc:sldMkLst>
      </pc:sldChg>
      <pc:sldChg chg="modTransition modAnim">
        <pc:chgData name="Fernanda Valadez" userId="75769ea64919afa8" providerId="LiveId" clId="{9D46AAAC-22A4-4ADC-8FEA-07F513622329}" dt="2017-10-21T05:43:31.097" v="72"/>
        <pc:sldMkLst>
          <pc:docMk/>
          <pc:sldMk cId="319395206" sldId="270"/>
        </pc:sldMkLst>
      </pc:sldChg>
      <pc:sldChg chg="modTransition modAnim">
        <pc:chgData name="Fernanda Valadez" userId="75769ea64919afa8" providerId="LiveId" clId="{9D46AAAC-22A4-4ADC-8FEA-07F513622329}" dt="2017-10-21T05:44:21.290" v="74"/>
        <pc:sldMkLst>
          <pc:docMk/>
          <pc:sldMk cId="110265556" sldId="271"/>
        </pc:sldMkLst>
      </pc:sldChg>
      <pc:sldChg chg="modTransition">
        <pc:chgData name="Fernanda Valadez" userId="75769ea64919afa8" providerId="LiveId" clId="{9D46AAAC-22A4-4ADC-8FEA-07F513622329}" dt="2017-10-21T05:33:48.906" v="25"/>
        <pc:sldMkLst>
          <pc:docMk/>
          <pc:sldMk cId="1822613409" sldId="272"/>
        </pc:sldMkLst>
      </pc:sldChg>
      <pc:sldChg chg="modTransition">
        <pc:chgData name="Fernanda Valadez" userId="75769ea64919afa8" providerId="LiveId" clId="{9D46AAAC-22A4-4ADC-8FEA-07F513622329}" dt="2017-10-21T05:33:54.395" v="26"/>
        <pc:sldMkLst>
          <pc:docMk/>
          <pc:sldMk cId="2762436589" sldId="273"/>
        </pc:sldMkLst>
      </pc:sldChg>
      <pc:sldChg chg="modTransition modAnim">
        <pc:chgData name="Fernanda Valadez" userId="75769ea64919afa8" providerId="LiveId" clId="{9D46AAAC-22A4-4ADC-8FEA-07F513622329}" dt="2017-10-21T05:45:07.564" v="77"/>
        <pc:sldMkLst>
          <pc:docMk/>
          <pc:sldMk cId="2913824261" sldId="274"/>
        </pc:sldMkLst>
      </pc:sldChg>
      <pc:sldChg chg="modTransition">
        <pc:chgData name="Fernanda Valadez" userId="75769ea64919afa8" providerId="LiveId" clId="{9D46AAAC-22A4-4ADC-8FEA-07F513622329}" dt="2017-10-21T05:34:05.388" v="28"/>
        <pc:sldMkLst>
          <pc:docMk/>
          <pc:sldMk cId="3753184908" sldId="275"/>
        </pc:sldMkLst>
      </pc:sldChg>
      <pc:sldChg chg="modTransition">
        <pc:chgData name="Fernanda Valadez" userId="75769ea64919afa8" providerId="LiveId" clId="{9D46AAAC-22A4-4ADC-8FEA-07F513622329}" dt="2017-10-21T05:34:12.129" v="29"/>
        <pc:sldMkLst>
          <pc:docMk/>
          <pc:sldMk cId="2427568615" sldId="276"/>
        </pc:sldMkLst>
      </pc:sldChg>
      <pc:sldChg chg="modTransition">
        <pc:chgData name="Fernanda Valadez" userId="75769ea64919afa8" providerId="LiveId" clId="{9D46AAAC-22A4-4ADC-8FEA-07F513622329}" dt="2017-10-21T05:34:17.878" v="30"/>
        <pc:sldMkLst>
          <pc:docMk/>
          <pc:sldMk cId="800058143" sldId="277"/>
        </pc:sldMkLst>
      </pc:sldChg>
      <pc:sldChg chg="modTransition modAnim">
        <pc:chgData name="Fernanda Valadez" userId="75769ea64919afa8" providerId="LiveId" clId="{9D46AAAC-22A4-4ADC-8FEA-07F513622329}" dt="2017-10-21T05:46:11.386" v="80"/>
        <pc:sldMkLst>
          <pc:docMk/>
          <pc:sldMk cId="1392798735" sldId="278"/>
        </pc:sldMkLst>
      </pc:sldChg>
      <pc:sldChg chg="modTransition">
        <pc:chgData name="Fernanda Valadez" userId="75769ea64919afa8" providerId="LiveId" clId="{9D46AAAC-22A4-4ADC-8FEA-07F513622329}" dt="2017-10-21T05:34:34.577" v="32"/>
        <pc:sldMkLst>
          <pc:docMk/>
          <pc:sldMk cId="1181738120" sldId="279"/>
        </pc:sldMkLst>
      </pc:sldChg>
      <pc:sldChg chg="modTransition">
        <pc:chgData name="Fernanda Valadez" userId="75769ea64919afa8" providerId="LiveId" clId="{9D46AAAC-22A4-4ADC-8FEA-07F513622329}" dt="2017-10-21T05:34:38.896" v="33"/>
        <pc:sldMkLst>
          <pc:docMk/>
          <pc:sldMk cId="2250660221" sldId="280"/>
        </pc:sldMkLst>
      </pc:sldChg>
      <pc:sldChg chg="modTransition modAnim">
        <pc:chgData name="Fernanda Valadez" userId="75769ea64919afa8" providerId="LiveId" clId="{9D46AAAC-22A4-4ADC-8FEA-07F513622329}" dt="2017-10-21T05:46:54.889" v="82"/>
        <pc:sldMkLst>
          <pc:docMk/>
          <pc:sldMk cId="1989900201" sldId="281"/>
        </pc:sldMkLst>
      </pc:sldChg>
      <pc:sldChg chg="modTransition">
        <pc:chgData name="Fernanda Valadez" userId="75769ea64919afa8" providerId="LiveId" clId="{9D46AAAC-22A4-4ADC-8FEA-07F513622329}" dt="2017-10-21T05:34:54.223" v="36"/>
        <pc:sldMkLst>
          <pc:docMk/>
          <pc:sldMk cId="2620254203" sldId="282"/>
        </pc:sldMkLst>
      </pc:sldChg>
      <pc:sldChg chg="modTransition">
        <pc:chgData name="Fernanda Valadez" userId="75769ea64919afa8" providerId="LiveId" clId="{9D46AAAC-22A4-4ADC-8FEA-07F513622329}" dt="2017-10-21T05:35:10.570" v="39"/>
        <pc:sldMkLst>
          <pc:docMk/>
          <pc:sldMk cId="3150706309" sldId="283"/>
        </pc:sldMkLst>
      </pc:sldChg>
      <pc:sldChg chg="modTransition modAnim">
        <pc:chgData name="Fernanda Valadez" userId="75769ea64919afa8" providerId="LiveId" clId="{9D46AAAC-22A4-4ADC-8FEA-07F513622329}" dt="2017-10-21T05:47:19.816" v="83"/>
        <pc:sldMkLst>
          <pc:docMk/>
          <pc:sldMk cId="3227919968" sldId="284"/>
        </pc:sldMkLst>
      </pc:sldChg>
      <pc:sldChg chg="modTransition modAnim">
        <pc:chgData name="Fernanda Valadez" userId="75769ea64919afa8" providerId="LiveId" clId="{9D46AAAC-22A4-4ADC-8FEA-07F513622329}" dt="2017-10-21T05:47:35.522" v="85"/>
        <pc:sldMkLst>
          <pc:docMk/>
          <pc:sldMk cId="3648921138" sldId="285"/>
        </pc:sldMkLst>
      </pc:sldChg>
      <pc:sldChg chg="modTransition modAnim">
        <pc:chgData name="Fernanda Valadez" userId="75769ea64919afa8" providerId="LiveId" clId="{9D46AAAC-22A4-4ADC-8FEA-07F513622329}" dt="2017-10-21T05:48:01.493" v="86"/>
        <pc:sldMkLst>
          <pc:docMk/>
          <pc:sldMk cId="965064797" sldId="286"/>
        </pc:sldMkLst>
      </pc:sldChg>
      <pc:sldChg chg="modTransition">
        <pc:chgData name="Fernanda Valadez" userId="75769ea64919afa8" providerId="LiveId" clId="{9D46AAAC-22A4-4ADC-8FEA-07F513622329}" dt="2017-10-21T05:35:30.802" v="43"/>
        <pc:sldMkLst>
          <pc:docMk/>
          <pc:sldMk cId="4278888271" sldId="287"/>
        </pc:sldMkLst>
      </pc:sldChg>
      <pc:sldChg chg="modTransition">
        <pc:chgData name="Fernanda Valadez" userId="75769ea64919afa8" providerId="LiveId" clId="{9D46AAAC-22A4-4ADC-8FEA-07F513622329}" dt="2017-10-21T05:35:43.285" v="45"/>
        <pc:sldMkLst>
          <pc:docMk/>
          <pc:sldMk cId="956251174" sldId="288"/>
        </pc:sldMkLst>
      </pc:sldChg>
      <pc:sldChg chg="addSp delSp modSp modTransition addAnim delAnim modAnim">
        <pc:chgData name="Fernanda Valadez" userId="75769ea64919afa8" providerId="LiveId" clId="{9D46AAAC-22A4-4ADC-8FEA-07F513622329}" dt="2017-10-21T05:51:01.048" v="113"/>
        <pc:sldMkLst>
          <pc:docMk/>
          <pc:sldMk cId="745074825" sldId="289"/>
        </pc:sldMkLst>
        <pc:spChg chg="add del">
          <ac:chgData name="Fernanda Valadez" userId="75769ea64919afa8" providerId="LiveId" clId="{9D46AAAC-22A4-4ADC-8FEA-07F513622329}" dt="2017-10-21T05:49:21.204" v="89" actId="478"/>
          <ac:spMkLst>
            <pc:docMk/>
            <pc:sldMk cId="745074825" sldId="289"/>
            <ac:spMk id="3" creationId="{1837F710-4005-4149-BC61-C0EDCCC64A46}"/>
          </ac:spMkLst>
        </pc:spChg>
        <pc:spChg chg="add del mod">
          <ac:chgData name="Fernanda Valadez" userId="75769ea64919afa8" providerId="LiveId" clId="{9D46AAAC-22A4-4ADC-8FEA-07F513622329}" dt="2017-10-21T05:49:17.259" v="88" actId="478"/>
          <ac:spMkLst>
            <pc:docMk/>
            <pc:sldMk cId="745074825" sldId="289"/>
            <ac:spMk id="6" creationId="{B1A55A78-FCBF-4058-8F89-621733E5DAD1}"/>
          </ac:spMkLst>
        </pc:spChg>
        <pc:spChg chg="add del mod">
          <ac:chgData name="Fernanda Valadez" userId="75769ea64919afa8" providerId="LiveId" clId="{9D46AAAC-22A4-4ADC-8FEA-07F513622329}" dt="2017-10-21T05:49:25.385" v="90" actId="478"/>
          <ac:spMkLst>
            <pc:docMk/>
            <pc:sldMk cId="745074825" sldId="289"/>
            <ac:spMk id="8" creationId="{7869AE65-C2E0-4CAD-B485-763858A2477D}"/>
          </ac:spMkLst>
        </pc:spChg>
        <pc:spChg chg="add del mod">
          <ac:chgData name="Fernanda Valadez" userId="75769ea64919afa8" providerId="LiveId" clId="{9D46AAAC-22A4-4ADC-8FEA-07F513622329}" dt="2017-10-21T05:49:54.492" v="94" actId="478"/>
          <ac:spMkLst>
            <pc:docMk/>
            <pc:sldMk cId="745074825" sldId="289"/>
            <ac:spMk id="9" creationId="{B3EB29E9-7BF5-40BA-AA04-4FBB195FEE1E}"/>
          </ac:spMkLst>
        </pc:spChg>
        <pc:spChg chg="add mod">
          <ac:chgData name="Fernanda Valadez" userId="75769ea64919afa8" providerId="LiveId" clId="{9D46AAAC-22A4-4ADC-8FEA-07F513622329}" dt="2017-10-21T05:50:42.797" v="109" actId="1076"/>
          <ac:spMkLst>
            <pc:docMk/>
            <pc:sldMk cId="745074825" sldId="289"/>
            <ac:spMk id="11" creationId="{D7EF1407-BA89-4C02-AC10-BAA3F6EFA34E}"/>
          </ac:spMkLst>
        </pc:spChg>
        <pc:picChg chg="add del mod">
          <ac:chgData name="Fernanda Valadez" userId="75769ea64919afa8" providerId="LiveId" clId="{9D46AAAC-22A4-4ADC-8FEA-07F513622329}" dt="2017-10-21T05:50:34.724" v="108" actId="1076"/>
          <ac:picMkLst>
            <pc:docMk/>
            <pc:sldMk cId="745074825" sldId="289"/>
            <ac:picMk id="4" creationId="{31E55938-1F56-4E79-9CEB-47119D92CB58}"/>
          </ac:picMkLst>
        </pc:picChg>
      </pc:sldChg>
      <pc:sldMasterChg chg="modTransition modSldLayout">
        <pc:chgData name="Fernanda Valadez" userId="75769ea64919afa8" providerId="LiveId" clId="{9D46AAAC-22A4-4ADC-8FEA-07F513622329}" dt="2017-10-21T05:31:52.426" v="3"/>
        <pc:sldMasterMkLst>
          <pc:docMk/>
          <pc:sldMasterMk cId="0" sldId="2147483648"/>
        </pc:sldMasterMkLst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Fernanda Valadez" userId="75769ea64919afa8" providerId="LiveId" clId="{9D46AAAC-22A4-4ADC-8FEA-07F513622329}" dt="2017-10-21T05:31:52.426" v="3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5DEB1-D41C-8344-8D38-B97227B78B10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F1A31-D9E8-394F-962E-FB1B9CEA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2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F168-3551-D743-9894-70DEA891CCB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086E4-1441-FC43-BA23-610BF05F6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086E4-1441-FC43-BA23-610BF05F6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9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8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134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4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41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2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7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93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39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0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7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086E4-1441-FC43-BA23-610BF05F6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267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76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14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19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81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39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374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697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51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61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086E4-1441-FC43-BA23-610BF05F6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7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14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619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31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2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65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65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7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65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73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086E4-1441-FC43-BA23-610BF05F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7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0D1-878B-9F4E-A0F9-4F5EEA4C0057}" type="datetime1">
              <a:rPr lang="en-US" smtClean="0"/>
              <a:t>8/27/19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8E0D-2F39-644C-A117-1C04E81364AF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562E-CFFC-484D-8EA1-F0401A106FCC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8C68-589F-F64E-B438-E95756F9F48E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4EDD-2F59-4542-ADB8-D7994493EB3E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E4EB-ED41-8544-B2F2-A0C5D6EEAD1D}" type="datetime1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F917-9C61-AE4A-9FF5-C6013EE72B35}" type="datetime1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17B9-F29B-ED40-9C5C-C7CFAC0A7CB8}" type="datetime1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1186-0B69-CD4F-9D51-7F045E60A0CF}" type="datetime1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5C0F-E063-F844-95C0-121B431CADB2}" type="datetime1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10A1-AC06-E14F-8DC9-C437B8CCDF78}" type="datetime1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FA66E2-6B44-F64D-B619-E9884E90B33E}" type="datetime1">
              <a:rPr lang="en-US" smtClean="0"/>
              <a:t>8/27/19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 b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54288" y="141805"/>
            <a:ext cx="7772400" cy="12287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295180"/>
                </a:solidFill>
              </a:rPr>
              <a:t>WELCOME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1041" y="2503798"/>
            <a:ext cx="6515097" cy="12192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Preparing Our Kids for Success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68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shutterstock_670260316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565814" y="3197092"/>
            <a:ext cx="4379759" cy="2408699"/>
          </a:xfr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C5FA69F-F335-4ED5-B37A-BF7684063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1728" y="573251"/>
            <a:ext cx="6400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Group Activity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1.4: Signs of Trauma</a:t>
            </a:r>
            <a:endParaRPr lang="en-US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F262106-A741-45A0-88FD-F38004373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088" y="27410"/>
            <a:ext cx="754490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600" dirty="0" smtClean="0">
                <a:solidFill>
                  <a:srgbClr val="295180"/>
                </a:solidFill>
                <a:cs typeface="Georgia"/>
              </a:rPr>
              <a:t>What can we do?</a:t>
            </a:r>
            <a:endParaRPr lang="en-US" sz="66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C9BFC714-21ED-4995-B4A0-5332EBD20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5961" y="1320047"/>
            <a:ext cx="6278003" cy="563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Daily Love and Affection (Hugs, Kisses)</a:t>
            </a:r>
            <a:endParaRPr lang="en-US" sz="2000" dirty="0"/>
          </a:p>
          <a:p>
            <a:r>
              <a:rPr lang="en-US" sz="2000" dirty="0" smtClean="0"/>
              <a:t>Don’t scream at your children</a:t>
            </a:r>
            <a:endParaRPr lang="en-US" sz="2000" dirty="0"/>
          </a:p>
          <a:p>
            <a:r>
              <a:rPr lang="en-US" sz="2000" dirty="0" smtClean="0"/>
              <a:t>Don’t argue with your kids</a:t>
            </a:r>
            <a:endParaRPr lang="en-US" sz="2000" dirty="0"/>
          </a:p>
          <a:p>
            <a:r>
              <a:rPr lang="en-US" sz="2000" dirty="0" smtClean="0"/>
              <a:t>Don’t ridicule or use sarcasm</a:t>
            </a:r>
            <a:endParaRPr lang="en-US" sz="2000" dirty="0"/>
          </a:p>
          <a:p>
            <a:r>
              <a:rPr lang="en-US" sz="2000" dirty="0" smtClean="0"/>
              <a:t>Actively supervise daily activities</a:t>
            </a:r>
            <a:endParaRPr lang="en-US" sz="2000" dirty="0"/>
          </a:p>
          <a:p>
            <a:r>
              <a:rPr lang="en-US" sz="2000" dirty="0" smtClean="0"/>
              <a:t>Actively supervise media use (TV, video games, internet, mobile apps, etc.)</a:t>
            </a:r>
            <a:endParaRPr lang="en-US" sz="2000" dirty="0"/>
          </a:p>
          <a:p>
            <a:r>
              <a:rPr lang="en-US" sz="2000" dirty="0" smtClean="0"/>
              <a:t>Structure your child’s day with productive activities (school, sports, school-based clubs, exercise, etc.)</a:t>
            </a:r>
          </a:p>
          <a:p>
            <a:r>
              <a:rPr lang="en-US" sz="2000" dirty="0" smtClean="0"/>
              <a:t>Focus on the present and future. Don’t dwell </a:t>
            </a:r>
            <a:r>
              <a:rPr lang="en-US" sz="2000" dirty="0"/>
              <a:t>o</a:t>
            </a:r>
            <a:r>
              <a:rPr lang="en-US" sz="2000" dirty="0" smtClean="0"/>
              <a:t>n past events.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chool-417612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3250"/>
          <a:stretch>
            <a:fillRect/>
          </a:stretch>
        </p:blipFill>
        <p:spPr>
          <a:xfrm>
            <a:off x="3986873" y="3458572"/>
            <a:ext cx="4398434" cy="2418969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2D3F419-BDAD-4728-BE9F-DE114C0741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2658" y="1962015"/>
            <a:ext cx="6629805" cy="126821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b="1" dirty="0" smtClean="0"/>
              <a:t>A journey of 1,000 miles begins with the first step.</a:t>
            </a:r>
            <a:endParaRPr lang="en-US" altLang="ja-JP" sz="4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20397C8-E389-4949-B66A-D257BAAB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333" y="130746"/>
            <a:ext cx="7843716" cy="120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rgbClr val="295180"/>
                </a:solidFill>
                <a:cs typeface="Georgia"/>
              </a:rPr>
              <a:t>Getting Back to School</a:t>
            </a:r>
            <a:endParaRPr lang="en-US" sz="6000" i="1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DFB0498-E3EB-4F20-A2A4-BF837D886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5134" y="539798"/>
            <a:ext cx="5943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295180"/>
                </a:solidFill>
                <a:cs typeface="Georgia"/>
              </a:rPr>
              <a:t>Teens need more sleep than adults!</a:t>
            </a:r>
            <a:endParaRPr lang="en-US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2719B0E-DB12-4584-B049-2787D41CD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2752" y="1777640"/>
            <a:ext cx="5943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Parents must take control of:</a:t>
            </a:r>
            <a:endParaRPr lang="en-US" sz="2800" b="1" dirty="0"/>
          </a:p>
          <a:p>
            <a:r>
              <a:rPr lang="en-US" sz="2800" dirty="0" smtClean="0">
                <a:solidFill>
                  <a:srgbClr val="2F5897"/>
                </a:solidFill>
              </a:rPr>
              <a:t>Smart </a:t>
            </a:r>
            <a:r>
              <a:rPr lang="en-US" sz="2800" dirty="0">
                <a:solidFill>
                  <a:srgbClr val="2F5897"/>
                </a:solidFill>
              </a:rPr>
              <a:t>Phones</a:t>
            </a:r>
          </a:p>
          <a:p>
            <a:r>
              <a:rPr lang="en-US" sz="2800" dirty="0" smtClean="0">
                <a:solidFill>
                  <a:srgbClr val="2F5897"/>
                </a:solidFill>
              </a:rPr>
              <a:t>Video game controllers</a:t>
            </a:r>
            <a:endParaRPr lang="en-US" sz="2800" dirty="0">
              <a:solidFill>
                <a:srgbClr val="2F5897"/>
              </a:solidFill>
            </a:endParaRPr>
          </a:p>
          <a:p>
            <a:r>
              <a:rPr lang="en-US" sz="2800" dirty="0" smtClean="0">
                <a:solidFill>
                  <a:srgbClr val="2F5897"/>
                </a:solidFill>
              </a:rPr>
              <a:t>Music players</a:t>
            </a:r>
            <a:endParaRPr lang="en-US" altLang="ja-JP" sz="2800" dirty="0">
              <a:solidFill>
                <a:srgbClr val="2F5897"/>
              </a:solidFill>
            </a:endParaRPr>
          </a:p>
          <a:p>
            <a:r>
              <a:rPr lang="en-US" sz="2800" dirty="0" smtClean="0">
                <a:solidFill>
                  <a:srgbClr val="2F5897"/>
                </a:solidFill>
              </a:rPr>
              <a:t>Computers</a:t>
            </a:r>
            <a:endParaRPr lang="en-US" sz="2800" dirty="0">
              <a:solidFill>
                <a:srgbClr val="2F5897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a</a:t>
            </a:r>
            <a:r>
              <a:rPr lang="en-US" sz="2800" b="1" dirty="0" smtClean="0"/>
              <a:t>nd all other electronics at bedtime.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35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371F1CA-68A8-4C59-AFA0-C3D118266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7569" y="0"/>
            <a:ext cx="6019800" cy="1295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600" dirty="0" smtClean="0">
                <a:solidFill>
                  <a:srgbClr val="295180"/>
                </a:solidFill>
                <a:cs typeface="Georgia"/>
              </a:rPr>
              <a:t>Self-Discipline</a:t>
            </a:r>
            <a:endParaRPr lang="en-US" sz="66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370C5D4-A778-4EB1-94C4-FA94881EF3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6649" y="1444589"/>
            <a:ext cx="670859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Type I</a:t>
            </a:r>
            <a:endParaRPr lang="en-US" b="1" dirty="0"/>
          </a:p>
          <a:p>
            <a:r>
              <a:rPr lang="en-US" dirty="0" smtClean="0"/>
              <a:t>The ability to stop yourself from doing the wrong thing.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Type II</a:t>
            </a:r>
            <a:endParaRPr lang="en-US" b="1" dirty="0"/>
          </a:p>
          <a:p>
            <a:r>
              <a:rPr lang="en-US" dirty="0" smtClean="0"/>
              <a:t>The ability to do constructive tasks on your own (go to school, do homework, do chores, etc.).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323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shutterstock_67327859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" b="8808"/>
          <a:stretch>
            <a:fillRect/>
          </a:stretch>
        </p:blipFill>
        <p:spPr>
          <a:xfrm>
            <a:off x="4491102" y="1702914"/>
            <a:ext cx="4646624" cy="255546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D9BDDA8-9779-46D5-8171-16FD948D8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013" y="456104"/>
            <a:ext cx="6766450" cy="120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Well structured days </a:t>
            </a:r>
            <a:br>
              <a:rPr lang="en-US" dirty="0">
                <a:solidFill>
                  <a:srgbClr val="295180"/>
                </a:solidFill>
                <a:cs typeface="Georgia"/>
              </a:rPr>
            </a:br>
            <a:r>
              <a:rPr lang="en-US" dirty="0">
                <a:solidFill>
                  <a:srgbClr val="295180"/>
                </a:solidFill>
                <a:cs typeface="Georgia"/>
              </a:rPr>
              <a:t>may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include time for:</a:t>
            </a:r>
            <a:endParaRPr lang="en-US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DAA72F86-8D5E-4890-9BAA-67915D45DF6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736897" y="3848641"/>
            <a:ext cx="4038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Prayer</a:t>
            </a:r>
          </a:p>
          <a:p>
            <a:r>
              <a:rPr lang="en-US" sz="3000" dirty="0"/>
              <a:t>School</a:t>
            </a:r>
          </a:p>
          <a:p>
            <a:r>
              <a:rPr lang="en-US" sz="3000" dirty="0"/>
              <a:t>Sports</a:t>
            </a:r>
          </a:p>
          <a:p>
            <a:r>
              <a:rPr lang="en-US" sz="3000" dirty="0"/>
              <a:t>Homework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E2E76D8-A332-4534-8768-1BC822A10CC9}"/>
              </a:ext>
            </a:extLst>
          </p:cNvPr>
          <p:cNvSpPr txBox="1">
            <a:spLocks noChangeArrowheads="1"/>
          </p:cNvSpPr>
          <p:nvPr/>
        </p:nvSpPr>
        <p:spPr>
          <a:xfrm>
            <a:off x="1555797" y="1714500"/>
            <a:ext cx="23622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000" dirty="0"/>
              <a:t>Family</a:t>
            </a:r>
          </a:p>
          <a:p>
            <a:r>
              <a:rPr lang="en-US" sz="3000" dirty="0"/>
              <a:t>Friends</a:t>
            </a:r>
          </a:p>
          <a:p>
            <a:r>
              <a:rPr lang="en-US" sz="3000" dirty="0"/>
              <a:t>Chores</a:t>
            </a:r>
          </a:p>
          <a:p>
            <a:r>
              <a:rPr lang="en-US" sz="3000" dirty="0"/>
              <a:t>Free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C5FA69F-F335-4ED5-B37A-BF7684063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848" y="152996"/>
            <a:ext cx="833861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Group Activity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1.5: </a:t>
            </a:r>
            <a:r>
              <a:rPr lang="en-US" dirty="0">
                <a:solidFill>
                  <a:srgbClr val="295180"/>
                </a:solidFill>
                <a:cs typeface="Georgia"/>
              </a:rPr>
              <a:t>Lists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F557DE6-1D83-40CC-929D-57032C5AE62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01167" y="1531116"/>
            <a:ext cx="3048000" cy="4953000"/>
          </a:xfrm>
        </p:spPr>
        <p:txBody>
          <a:bodyPr/>
          <a:lstStyle/>
          <a:p>
            <a:pPr algn="ctr">
              <a:buFont typeface="Symbol" charset="0"/>
              <a:buNone/>
            </a:pPr>
            <a:r>
              <a:rPr lang="en-US" u="sng" dirty="0"/>
              <a:t>Child’</a:t>
            </a:r>
            <a:r>
              <a:rPr lang="en-US" altLang="ja-JP" u="sng" dirty="0"/>
              <a:t>s </a:t>
            </a:r>
            <a:r>
              <a:rPr lang="en-US" altLang="ja-JP" u="sng" dirty="0" smtClean="0"/>
              <a:t>List</a:t>
            </a:r>
          </a:p>
          <a:p>
            <a:pPr algn="ctr">
              <a:buFont typeface="Symbol" charset="0"/>
              <a:buNone/>
            </a:pPr>
            <a:r>
              <a:rPr lang="en-US" altLang="ja-JP" dirty="0" smtClean="0"/>
              <a:t>“Motivators”</a:t>
            </a:r>
            <a:endParaRPr lang="en-US" altLang="ja-JP" dirty="0"/>
          </a:p>
          <a:p>
            <a:r>
              <a:rPr lang="en-US" i="1" dirty="0"/>
              <a:t> </a:t>
            </a:r>
            <a:r>
              <a:rPr lang="en-US" dirty="0" smtClean="0"/>
              <a:t>video games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text friends</a:t>
            </a:r>
            <a:endParaRPr lang="en-US" dirty="0"/>
          </a:p>
          <a:p>
            <a:r>
              <a:rPr lang="en-US" i="1" dirty="0"/>
              <a:t> </a:t>
            </a:r>
          </a:p>
          <a:p>
            <a:r>
              <a:rPr lang="en-US" i="1" dirty="0"/>
              <a:t> </a:t>
            </a:r>
          </a:p>
          <a:p>
            <a:r>
              <a:rPr lang="en-US" i="1" dirty="0"/>
              <a:t> </a:t>
            </a:r>
          </a:p>
          <a:p>
            <a:r>
              <a:rPr lang="en-US" i="1" dirty="0"/>
              <a:t> </a:t>
            </a:r>
          </a:p>
          <a:p>
            <a:r>
              <a:rPr lang="en-US" i="1" dirty="0"/>
              <a:t> </a:t>
            </a:r>
          </a:p>
          <a:p>
            <a:r>
              <a:rPr lang="en-US" i="1" dirty="0"/>
              <a:t>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F7F51E7-4C9D-4426-91A6-E5BCEFD56998}"/>
              </a:ext>
            </a:extLst>
          </p:cNvPr>
          <p:cNvSpPr txBox="1">
            <a:spLocks noChangeArrowheads="1"/>
          </p:cNvSpPr>
          <p:nvPr/>
        </p:nvSpPr>
        <p:spPr>
          <a:xfrm>
            <a:off x="4961222" y="1529471"/>
            <a:ext cx="3115939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u="sng" dirty="0"/>
              <a:t>Parent’</a:t>
            </a:r>
            <a:r>
              <a:rPr lang="en-US" altLang="ja-JP" u="sng" dirty="0"/>
              <a:t>s </a:t>
            </a:r>
            <a:r>
              <a:rPr lang="en-US" altLang="ja-JP" u="sng" dirty="0" smtClean="0"/>
              <a:t>List </a:t>
            </a:r>
            <a:r>
              <a:rPr lang="en-US" altLang="ja-JP" dirty="0" smtClean="0"/>
              <a:t>“Responsibilities”</a:t>
            </a:r>
            <a:endParaRPr lang="en-US" altLang="ja-JP" dirty="0"/>
          </a:p>
          <a:p>
            <a:r>
              <a:rPr lang="en-US" dirty="0"/>
              <a:t> </a:t>
            </a:r>
            <a:r>
              <a:rPr lang="en-US" dirty="0" smtClean="0"/>
              <a:t>go to school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do homework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2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2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9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6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3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7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84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9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36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930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200"/>
                            </p:stCondLst>
                            <p:childTnLst>
                              <p:par>
                                <p:cTn id="1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47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740"/>
                            </p:stCondLst>
                            <p:childTnLst>
                              <p:par>
                                <p:cTn id="1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10"/>
                            </p:stCondLst>
                            <p:childTnLst>
                              <p:par>
                                <p:cTn id="1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280"/>
                            </p:stCondLst>
                            <p:childTnLst>
                              <p:par>
                                <p:cTn id="1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9193CA6-CC2B-42BB-B78D-698A9B9AE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410" y="1644604"/>
            <a:ext cx="6248400" cy="2743200"/>
          </a:xfrm>
        </p:spPr>
        <p:txBody>
          <a:bodyPr/>
          <a:lstStyle/>
          <a:p>
            <a:r>
              <a:rPr lang="en-US" altLang="ja-JP" dirty="0">
                <a:solidFill>
                  <a:srgbClr val="295180"/>
                </a:solidFill>
                <a:cs typeface="Georgia"/>
              </a:rPr>
              <a:t>“Take as much time </a:t>
            </a:r>
            <a:br>
              <a:rPr lang="en-US" altLang="ja-JP" dirty="0">
                <a:solidFill>
                  <a:srgbClr val="295180"/>
                </a:solidFill>
                <a:cs typeface="Georgia"/>
              </a:rPr>
            </a:br>
            <a:r>
              <a:rPr lang="en-US" altLang="ja-JP" dirty="0">
                <a:solidFill>
                  <a:srgbClr val="295180"/>
                </a:solidFill>
                <a:cs typeface="Georgia"/>
              </a:rPr>
              <a:t>as you need.”</a:t>
            </a:r>
            <a:r>
              <a:rPr lang="en-US" altLang="ja-JP" sz="4800" dirty="0">
                <a:solidFill>
                  <a:srgbClr val="295180"/>
                </a:solidFill>
                <a:cs typeface="Georgia"/>
              </a:rPr>
              <a:t/>
            </a:r>
            <a:br>
              <a:rPr lang="en-US" altLang="ja-JP" sz="4800" dirty="0">
                <a:solidFill>
                  <a:srgbClr val="295180"/>
                </a:solidFill>
                <a:cs typeface="Georgia"/>
              </a:rPr>
            </a:br>
            <a:r>
              <a:rPr lang="en-US" altLang="ja-JP" dirty="0">
                <a:solidFill>
                  <a:srgbClr val="295180"/>
                </a:solidFill>
              </a:rPr>
              <a:t/>
            </a:r>
            <a:br>
              <a:rPr lang="en-US" altLang="ja-JP" dirty="0">
                <a:solidFill>
                  <a:srgbClr val="295180"/>
                </a:solidFill>
              </a:rPr>
            </a:b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(a powerful statement!)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A1B93B4-3001-4A24-BD67-68D1BD69ABE1}"/>
              </a:ext>
            </a:extLst>
          </p:cNvPr>
          <p:cNvSpPr txBox="1">
            <a:spLocks noChangeArrowheads="1"/>
          </p:cNvSpPr>
          <p:nvPr/>
        </p:nvSpPr>
        <p:spPr>
          <a:xfrm>
            <a:off x="672319" y="606954"/>
            <a:ext cx="7918419" cy="3243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solidFill>
                  <a:srgbClr val="295180"/>
                </a:solidFill>
                <a:cs typeface="Georgia"/>
              </a:rPr>
              <a:t>Never get into a struggle or “tug of war” over the things to be removed.</a:t>
            </a:r>
            <a:endParaRPr lang="en-US" sz="60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A9D86F9-807E-43FF-A152-B9C5ABC2F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4356" y="429946"/>
            <a:ext cx="6328438" cy="1536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Group Activity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1.6</a:t>
            </a:r>
            <a:r>
              <a:rPr lang="en-US" dirty="0">
                <a:solidFill>
                  <a:srgbClr val="295180"/>
                </a:solidFill>
                <a:cs typeface="Georgia"/>
              </a:rPr>
              <a:t>: </a:t>
            </a:r>
            <a:br>
              <a:rPr lang="en-US" dirty="0">
                <a:solidFill>
                  <a:srgbClr val="295180"/>
                </a:solidFill>
                <a:cs typeface="Georgia"/>
              </a:rPr>
            </a:br>
            <a:r>
              <a:rPr lang="en-US" dirty="0" smtClean="0">
                <a:solidFill>
                  <a:srgbClr val="295180"/>
                </a:solidFill>
                <a:cs typeface="Georgia"/>
              </a:rPr>
              <a:t>Words That Work</a:t>
            </a:r>
            <a:endParaRPr lang="en-US" sz="72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52B3AC7-3F29-4958-ADB9-85249E8B1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1712" y="557509"/>
            <a:ext cx="5943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rgbClr val="295180"/>
                </a:solidFill>
                <a:cs typeface="Georgia"/>
              </a:rPr>
              <a:t>Session Objectives:</a:t>
            </a:r>
            <a:endParaRPr lang="en-US" sz="60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05887E9-29A8-47C0-AC34-7561C1547C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3771" y="1822198"/>
            <a:ext cx="5690330" cy="4062185"/>
          </a:xfrm>
        </p:spPr>
        <p:txBody>
          <a:bodyPr>
            <a:normAutofit fontScale="70000" lnSpcReduction="20000"/>
          </a:bodyPr>
          <a:lstStyle/>
          <a:p>
            <a:pPr>
              <a:buFont typeface="Symbol" charset="0"/>
              <a:buNone/>
            </a:pPr>
            <a:r>
              <a:rPr lang="en-US" sz="2800" u="sng" dirty="0"/>
              <a:t>Parents will be able to</a:t>
            </a:r>
            <a:r>
              <a:rPr lang="en-US" sz="2800" dirty="0"/>
              <a:t>:</a:t>
            </a:r>
          </a:p>
          <a:p>
            <a:pPr>
              <a:buFont typeface="Symbol" charset="0"/>
              <a:buNone/>
            </a:pPr>
            <a:endParaRPr lang="en-US" sz="2800" dirty="0"/>
          </a:p>
          <a:p>
            <a:r>
              <a:rPr lang="en-US" sz="2800" dirty="0" smtClean="0"/>
              <a:t>Describe their dreams and wishes for their children</a:t>
            </a:r>
          </a:p>
          <a:p>
            <a:r>
              <a:rPr lang="en-US" sz="2800" dirty="0" smtClean="0"/>
              <a:t>Recognize the necessity of creating structure for children</a:t>
            </a:r>
            <a:endParaRPr lang="en-US" sz="2800" dirty="0"/>
          </a:p>
          <a:p>
            <a:r>
              <a:rPr lang="en-US" sz="2800" dirty="0"/>
              <a:t>Identify </a:t>
            </a:r>
            <a:r>
              <a:rPr lang="en-US" sz="2800" dirty="0" smtClean="0"/>
              <a:t>strategies for getting kids to school</a:t>
            </a:r>
          </a:p>
          <a:p>
            <a:r>
              <a:rPr lang="en-US" sz="2800" dirty="0" smtClean="0"/>
              <a:t>Discuss successful methods of increasing home/school communication</a:t>
            </a:r>
            <a:endParaRPr lang="en-US" sz="2800" dirty="0"/>
          </a:p>
          <a:p>
            <a:r>
              <a:rPr lang="en-US" sz="2800" dirty="0" smtClean="0"/>
              <a:t>List strategies for improving school performance</a:t>
            </a:r>
            <a:endParaRPr lang="en-US" sz="2800" dirty="0"/>
          </a:p>
          <a:p>
            <a:r>
              <a:rPr lang="en-US" sz="2800" dirty="0"/>
              <a:t>Implement the Homework Assignment Sheet</a:t>
            </a:r>
          </a:p>
          <a:p>
            <a:pPr>
              <a:buFont typeface="Symbol" charset="0"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1DF5D35-85E3-4B73-94E8-9EC3DD63B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210" y="1136650"/>
            <a:ext cx="7740056" cy="120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000" dirty="0">
                <a:solidFill>
                  <a:srgbClr val="295180"/>
                </a:solidFill>
                <a:cs typeface="Georgia"/>
              </a:rPr>
              <a:t>Parents need three things to help children</a:t>
            </a:r>
            <a:br>
              <a:rPr lang="en-US" sz="5000" dirty="0">
                <a:solidFill>
                  <a:srgbClr val="295180"/>
                </a:solidFill>
                <a:cs typeface="Georgia"/>
              </a:rPr>
            </a:br>
            <a:r>
              <a:rPr lang="en-US" sz="5000" dirty="0">
                <a:solidFill>
                  <a:srgbClr val="295180"/>
                </a:solidFill>
                <a:cs typeface="Georgia"/>
              </a:rPr>
              <a:t> improve their grades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51CF5FF-198E-4670-B814-373A8B6B64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1296" y="2600668"/>
            <a:ext cx="6851970" cy="4495800"/>
          </a:xfrm>
        </p:spPr>
        <p:txBody>
          <a:bodyPr/>
          <a:lstStyle/>
          <a:p>
            <a:r>
              <a:rPr lang="en-US" dirty="0" smtClean="0"/>
              <a:t>Use the online system or have </a:t>
            </a:r>
            <a:r>
              <a:rPr lang="en-US" dirty="0"/>
              <a:t>the child complete a </a:t>
            </a:r>
            <a:r>
              <a:rPr lang="en-US" dirty="0" smtClean="0"/>
              <a:t>Homework </a:t>
            </a:r>
            <a:r>
              <a:rPr lang="en-US" dirty="0"/>
              <a:t>A</a:t>
            </a:r>
            <a:r>
              <a:rPr lang="en-US" dirty="0" smtClean="0"/>
              <a:t>ssignment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  <a:p>
            <a:r>
              <a:rPr lang="en-US" dirty="0"/>
              <a:t>Approve the homework when it is finished &amp; acknowledge success</a:t>
            </a:r>
          </a:p>
          <a:p>
            <a:r>
              <a:rPr lang="en-US" dirty="0"/>
              <a:t>Control the things on the </a:t>
            </a:r>
            <a:r>
              <a:rPr lang="en-US" dirty="0" smtClean="0"/>
              <a:t>“Child’</a:t>
            </a:r>
            <a:r>
              <a:rPr lang="en-US" altLang="ja-JP" dirty="0" smtClean="0"/>
              <a:t>s List” (see Activity 1.5) </a:t>
            </a:r>
            <a:r>
              <a:rPr lang="en-US" altLang="ja-JP" dirty="0"/>
              <a:t>until the homework is finished and has been approved by </a:t>
            </a:r>
            <a:r>
              <a:rPr lang="en-US" altLang="ja-JP" dirty="0" smtClean="0"/>
              <a:t>a parent.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46" y="1538579"/>
            <a:ext cx="5486400" cy="3145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94702" y="681724"/>
            <a:ext cx="399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Daily Homework Assignment Sheet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9395B7F-5857-4972-9032-C21E66AE8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1310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Group Activity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1.7</a:t>
            </a:r>
            <a:r>
              <a:rPr lang="en-US" dirty="0">
                <a:solidFill>
                  <a:srgbClr val="295180"/>
                </a:solidFill>
                <a:cs typeface="Georgia"/>
              </a:rPr>
              <a:t>: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0" y="1701800"/>
            <a:ext cx="5689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77FB253-53B0-49A2-96CE-456C72508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8404" y="552586"/>
            <a:ext cx="6019800" cy="1141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Group Activity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1.8</a:t>
            </a:r>
            <a:r>
              <a:rPr lang="en-US" dirty="0">
                <a:solidFill>
                  <a:srgbClr val="295180"/>
                </a:solidFill>
                <a:cs typeface="Georgia"/>
              </a:rPr>
              <a:t>: Finding Ways</a:t>
            </a:r>
            <a:endParaRPr lang="en-US" sz="72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2E1D7D0-91DA-4CED-8CD6-69A511BEE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1578" y="1540994"/>
            <a:ext cx="6172200" cy="52578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</a:rPr>
              <a:t>  </a:t>
            </a:r>
          </a:p>
          <a:p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"/>
                            </p:stCondLst>
                            <p:childTnLst>
                              <p:par>
                                <p:cTn id="1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200"/>
                            </p:stCondLst>
                            <p:childTnLst>
                              <p:par>
                                <p:cTn id="1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787B632-1384-4AE9-8A2F-928AF83C3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6892" y="1388046"/>
            <a:ext cx="5486400" cy="17298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>
                <a:solidFill>
                  <a:srgbClr val="295180"/>
                </a:solidFill>
                <a:cs typeface="Georgia"/>
              </a:rPr>
              <a:t>Accountability + Motivation</a:t>
            </a:r>
            <a:endParaRPr lang="en-US" sz="6000" u="sng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EB22A2-2F06-43DF-9017-9FC6A4018688}"/>
              </a:ext>
            </a:extLst>
          </p:cNvPr>
          <p:cNvSpPr txBox="1"/>
          <p:nvPr/>
        </p:nvSpPr>
        <p:spPr>
          <a:xfrm>
            <a:off x="2836121" y="3563858"/>
            <a:ext cx="350794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2951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eorgia"/>
              </a:rPr>
              <a:t>= Change</a:t>
            </a:r>
            <a:endParaRPr lang="en-US" sz="6000" dirty="0">
              <a:solidFill>
                <a:srgbClr val="2951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221D1FA-2B7D-48D8-BFDD-F55617E8B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445" y="-268449"/>
            <a:ext cx="8693452" cy="120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solidFill>
                  <a:srgbClr val="295180"/>
                </a:solidFill>
                <a:cs typeface="Georgia"/>
              </a:rPr>
              <a:t>Group Activity </a:t>
            </a:r>
            <a:r>
              <a:rPr lang="en-US" sz="3600" dirty="0" smtClean="0">
                <a:solidFill>
                  <a:srgbClr val="295180"/>
                </a:solidFill>
                <a:cs typeface="Georgia"/>
              </a:rPr>
              <a:t>1.9</a:t>
            </a:r>
            <a:r>
              <a:rPr lang="en-US" sz="3600" dirty="0">
                <a:solidFill>
                  <a:srgbClr val="295180"/>
                </a:solidFill>
                <a:cs typeface="Georgia"/>
              </a:rPr>
              <a:t>: Excuses, Excuses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CAED0A5-92F6-4881-AA66-E439002D421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05000" y="1353940"/>
            <a:ext cx="3581400" cy="4525963"/>
          </a:xfrm>
        </p:spPr>
        <p:txBody>
          <a:bodyPr>
            <a:normAutofit/>
          </a:bodyPr>
          <a:lstStyle/>
          <a:p>
            <a:pPr marL="533400" indent="-533400" algn="ctr">
              <a:buFont typeface="Symbol" charset="0"/>
              <a:buNone/>
            </a:pPr>
            <a:r>
              <a:rPr lang="en-US" sz="2000" u="sng" dirty="0"/>
              <a:t>Excuse/Reason</a:t>
            </a:r>
          </a:p>
          <a:p>
            <a:pPr marL="533400" indent="-533400">
              <a:buFont typeface="Symbol" charset="0"/>
              <a:buAutoNum type="arabicPeriod"/>
            </a:pPr>
            <a:r>
              <a:rPr lang="en-US" sz="2000" dirty="0"/>
              <a:t> </a:t>
            </a:r>
          </a:p>
          <a:p>
            <a:pPr marL="533400" indent="-533400">
              <a:buFont typeface="Symbol" charset="0"/>
              <a:buAutoNum type="arabicPeriod"/>
            </a:pPr>
            <a:r>
              <a:rPr lang="en-US" sz="2000" dirty="0"/>
              <a:t> </a:t>
            </a:r>
          </a:p>
          <a:p>
            <a:pPr marL="533400" indent="-533400">
              <a:buFont typeface="Symbol" charset="0"/>
              <a:buAutoNum type="arabicPeriod"/>
            </a:pPr>
            <a:r>
              <a:rPr lang="en-US" sz="2000" dirty="0"/>
              <a:t> </a:t>
            </a:r>
          </a:p>
          <a:p>
            <a:pPr marL="533400" indent="-533400">
              <a:buFont typeface="Symbol" charset="0"/>
              <a:buAutoNum type="arabicPeriod"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smtClean="0"/>
              <a:t>5.</a:t>
            </a:r>
          </a:p>
          <a:p>
            <a:pPr marL="0" indent="0">
              <a:buNone/>
            </a:pPr>
            <a:r>
              <a:rPr lang="en-US" sz="2000" dirty="0" smtClean="0"/>
              <a:t>6.</a:t>
            </a:r>
          </a:p>
          <a:p>
            <a:pPr marL="0" indent="0">
              <a:buNone/>
            </a:pPr>
            <a:r>
              <a:rPr lang="en-US" sz="2000" dirty="0" smtClean="0"/>
              <a:t>7. </a:t>
            </a:r>
          </a:p>
          <a:p>
            <a:pPr marL="0" indent="0">
              <a:buNone/>
            </a:pPr>
            <a:r>
              <a:rPr lang="en-US" sz="2000" dirty="0" smtClean="0"/>
              <a:t>8.</a:t>
            </a:r>
          </a:p>
          <a:p>
            <a:pPr marL="0" indent="0">
              <a:buNone/>
            </a:pPr>
            <a:r>
              <a:rPr lang="en-US" sz="2000" dirty="0" smtClean="0"/>
              <a:t>9.</a:t>
            </a:r>
          </a:p>
          <a:p>
            <a:pPr marL="0" indent="0">
              <a:buNone/>
            </a:pPr>
            <a:r>
              <a:rPr lang="en-US" sz="2000" dirty="0" smtClean="0"/>
              <a:t>10.</a:t>
            </a:r>
            <a:endParaRPr lang="en-US" sz="20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BF0C5D4-1BC4-42F8-B4D4-F4353A12FC99}"/>
              </a:ext>
            </a:extLst>
          </p:cNvPr>
          <p:cNvSpPr txBox="1">
            <a:spLocks noChangeArrowheads="1"/>
          </p:cNvSpPr>
          <p:nvPr/>
        </p:nvSpPr>
        <p:spPr>
          <a:xfrm>
            <a:off x="4581868" y="135394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sz="2000" u="sng" dirty="0"/>
              <a:t>Consequence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E7658C3-286E-4DE7-8502-F2AA43C92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387" y="753228"/>
            <a:ext cx="7429226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Parents control things, not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4" descr="shutterstock_628136963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8742"/>
          <a:stretch>
            <a:fillRect/>
          </a:stretch>
        </p:blipFill>
        <p:spPr>
          <a:xfrm>
            <a:off x="2403475" y="2073661"/>
            <a:ext cx="6588787" cy="3623579"/>
          </a:xfrm>
        </p:spPr>
      </p:pic>
    </p:spTree>
    <p:extLst>
      <p:ext uri="{BB962C8B-B14F-4D97-AF65-F5344CB8AC3E}">
        <p14:creationId xmlns:p14="http://schemas.microsoft.com/office/powerpoint/2010/main" val="19899002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24D3F42-AFDB-43C6-B5E1-B2D282AC9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5512" y="822301"/>
            <a:ext cx="6096000" cy="4205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7200" dirty="0">
                <a:solidFill>
                  <a:srgbClr val="295180"/>
                </a:solidFill>
                <a:cs typeface="Georgia"/>
              </a:rPr>
              <a:t>We change when we </a:t>
            </a:r>
            <a:br>
              <a:rPr lang="en-US" sz="7200" dirty="0">
                <a:solidFill>
                  <a:srgbClr val="295180"/>
                </a:solidFill>
                <a:cs typeface="Georgia"/>
              </a:rPr>
            </a:br>
            <a:r>
              <a:rPr lang="en-US" sz="7200" dirty="0">
                <a:solidFill>
                  <a:srgbClr val="295180"/>
                </a:solidFill>
                <a:cs typeface="Georgia"/>
              </a:rPr>
              <a:t>are tired </a:t>
            </a:r>
            <a:br>
              <a:rPr lang="en-US" sz="7200" dirty="0">
                <a:solidFill>
                  <a:srgbClr val="295180"/>
                </a:solidFill>
                <a:cs typeface="Georgia"/>
              </a:rPr>
            </a:br>
            <a:r>
              <a:rPr lang="en-US" sz="7200" dirty="0">
                <a:solidFill>
                  <a:srgbClr val="295180"/>
                </a:solidFill>
                <a:cs typeface="Georgia"/>
              </a:rPr>
              <a:t>of the way things are!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FE50607-B3AC-49CA-A666-8842AF19A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0373" y="3110490"/>
            <a:ext cx="6400800" cy="120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>
                <a:solidFill>
                  <a:srgbClr val="295180"/>
                </a:solidFill>
                <a:cs typeface="Georgia"/>
              </a:rPr>
              <a:t>How long can </a:t>
            </a:r>
            <a:br>
              <a:rPr lang="en-US" sz="6000" dirty="0">
                <a:solidFill>
                  <a:srgbClr val="295180"/>
                </a:solidFill>
                <a:cs typeface="Georgia"/>
              </a:rPr>
            </a:br>
            <a:r>
              <a:rPr lang="en-US" sz="6000" dirty="0">
                <a:solidFill>
                  <a:srgbClr val="295180"/>
                </a:solidFill>
                <a:cs typeface="Georgia"/>
              </a:rPr>
              <a:t>your child go without the things on their list?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utterstock_547409983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91" t="-37140" r="-14549"/>
          <a:stretch/>
        </p:blipFill>
        <p:spPr>
          <a:xfrm>
            <a:off x="662636" y="1366725"/>
            <a:ext cx="8229600" cy="4525963"/>
          </a:xfr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14DD26C-36C4-442C-84CF-31A4A3EC0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0372" y="1205495"/>
            <a:ext cx="6400800" cy="120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800" dirty="0">
                <a:solidFill>
                  <a:srgbClr val="295180"/>
                </a:solidFill>
                <a:cs typeface="Georgia"/>
              </a:rPr>
              <a:t>That is how long it will take them to begin the process of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5F0775F-1C3A-4E18-A2D9-55A198AE9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229" y="163912"/>
            <a:ext cx="687828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295180"/>
                </a:solidFill>
                <a:cs typeface="Georgia"/>
              </a:rPr>
              <a:t>Before </a:t>
            </a:r>
            <a:r>
              <a:rPr lang="en-US" dirty="0">
                <a:solidFill>
                  <a:srgbClr val="295180"/>
                </a:solidFill>
                <a:cs typeface="Georgia"/>
              </a:rPr>
              <a:t>W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e Begin</a:t>
            </a:r>
            <a:endParaRPr lang="en-US" dirty="0">
              <a:solidFill>
                <a:srgbClr val="29518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0DF6E6A-F78B-4B6E-A76F-EFB77BB1504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14453" y="1514681"/>
            <a:ext cx="6694411" cy="4525963"/>
          </a:xfrm>
        </p:spPr>
        <p:txBody>
          <a:bodyPr>
            <a:normAutofit/>
          </a:bodyPr>
          <a:lstStyle/>
          <a:p>
            <a:pPr>
              <a:buFont typeface="Symbol" charset="0"/>
              <a:buNone/>
            </a:pPr>
            <a:r>
              <a:rPr lang="en-US" dirty="0" smtClean="0"/>
              <a:t>What is your partner’s name?</a:t>
            </a:r>
          </a:p>
          <a:p>
            <a:pPr>
              <a:buFont typeface="Symbol" charset="0"/>
              <a:buNone/>
            </a:pPr>
            <a:endParaRPr lang="en-US" u="sng" dirty="0"/>
          </a:p>
          <a:p>
            <a:pPr>
              <a:buFont typeface="Symbol" charset="0"/>
              <a:buNone/>
            </a:pPr>
            <a:r>
              <a:rPr lang="en-US" dirty="0" smtClean="0"/>
              <a:t>What are the names and ages of your partner’s children?</a:t>
            </a:r>
          </a:p>
          <a:p>
            <a:pPr>
              <a:buFont typeface="Symbol" charset="0"/>
              <a:buNone/>
            </a:pPr>
            <a:endParaRPr lang="en-US" dirty="0"/>
          </a:p>
          <a:p>
            <a:pPr>
              <a:buFont typeface="Symbol" charset="0"/>
              <a:buNone/>
            </a:pPr>
            <a:r>
              <a:rPr lang="en-US" dirty="0" smtClean="0"/>
              <a:t>What does your partner hope to learn from this class?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31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6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6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1070" y="1600200"/>
            <a:ext cx="76929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Step 1: Tell you child how you feel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Step 2: Establish the rule and expect success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Step 3: Active Supervision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Step 4: Consequences / Structure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Step 5: </a:t>
            </a:r>
            <a:r>
              <a:rPr lang="en-US" dirty="0" smtClean="0">
                <a:solidFill>
                  <a:schemeClr val="accent2"/>
                </a:solidFill>
              </a:rPr>
              <a:t>Consistency / Follow </a:t>
            </a:r>
            <a:r>
              <a:rPr lang="en-US" dirty="0">
                <a:solidFill>
                  <a:schemeClr val="accent2"/>
                </a:solidFill>
              </a:rPr>
              <a:t>Through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Step6: What else should I do?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5FDE1AF-3803-4CAE-B5F9-1208CE0F1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263" y="222011"/>
            <a:ext cx="651921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Six-Step Action Plan</a:t>
            </a:r>
            <a:endParaRPr lang="en-US" dirty="0">
              <a:solidFill>
                <a:srgbClr val="295180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807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2334B94-E574-43AB-B00B-B95121E34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273" y="914"/>
            <a:ext cx="654278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Review Activity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1.10</a:t>
            </a:r>
            <a:endParaRPr lang="en-US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9F98AE4-6492-4A6D-B601-62157EB109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7938" y="1255016"/>
            <a:ext cx="6778506" cy="4648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Symbol" charset="0"/>
              <a:buAutoNum type="arabicPeriod"/>
            </a:pPr>
            <a:r>
              <a:rPr lang="en-US" sz="1800" dirty="0" smtClean="0"/>
              <a:t>When children refuse to go to school, parents should take away _______________ on their “Child’s List” until they go to school.</a:t>
            </a:r>
            <a:endParaRPr lang="en-US" sz="1800" dirty="0"/>
          </a:p>
          <a:p>
            <a:pPr marL="609600" indent="-609600">
              <a:lnSpc>
                <a:spcPct val="90000"/>
              </a:lnSpc>
              <a:buFont typeface="Symbol" charset="0"/>
              <a:buAutoNum type="arabicPeriod"/>
            </a:pPr>
            <a:r>
              <a:rPr lang="en-US" sz="1800" dirty="0" smtClean="0"/>
              <a:t>When children return home from school, they can have the things on “Their List” only after they have completed their ________________.</a:t>
            </a:r>
            <a:endParaRPr lang="en-US" sz="1800" dirty="0"/>
          </a:p>
          <a:p>
            <a:pPr marL="609600" indent="-609600">
              <a:lnSpc>
                <a:spcPct val="90000"/>
              </a:lnSpc>
              <a:buFont typeface="Symbol" charset="0"/>
              <a:buAutoNum type="arabicPeriod"/>
            </a:pPr>
            <a:r>
              <a:rPr lang="en-US" sz="1800" dirty="0" smtClean="0"/>
              <a:t>Parents should tell their children how much they are loved _____________ .</a:t>
            </a:r>
            <a:endParaRPr lang="en-US" altLang="ja-JP" sz="1800" dirty="0"/>
          </a:p>
          <a:p>
            <a:pPr marL="609600" indent="-609600">
              <a:lnSpc>
                <a:spcPct val="90000"/>
              </a:lnSpc>
              <a:buFont typeface="Symbol" charset="0"/>
              <a:buAutoNum type="arabicPeriod"/>
            </a:pPr>
            <a:r>
              <a:rPr lang="en-US" sz="1800" dirty="0"/>
              <a:t>Parents need three things to ensure their child does </a:t>
            </a:r>
            <a:r>
              <a:rPr lang="en-US" sz="1800" dirty="0" smtClean="0"/>
              <a:t>their </a:t>
            </a:r>
            <a:r>
              <a:rPr lang="en-US" sz="1800" dirty="0"/>
              <a:t>homework.</a:t>
            </a:r>
          </a:p>
          <a:p>
            <a:pPr marL="609600" indent="-609600">
              <a:lnSpc>
                <a:spcPct val="90000"/>
              </a:lnSpc>
              <a:buFont typeface="Symbol" charset="0"/>
              <a:buNone/>
            </a:pPr>
            <a:r>
              <a:rPr lang="en-US" sz="1800" dirty="0"/>
              <a:t>	a.  A ___________homework assignment sheet.</a:t>
            </a:r>
          </a:p>
          <a:p>
            <a:pPr marL="609600" indent="-609600">
              <a:lnSpc>
                <a:spcPct val="90000"/>
              </a:lnSpc>
              <a:buFont typeface="Symbol" charset="0"/>
              <a:buNone/>
            </a:pPr>
            <a:r>
              <a:rPr lang="en-US" sz="1800" dirty="0"/>
              <a:t>	b. Parents need to ____________their child’</a:t>
            </a:r>
            <a:r>
              <a:rPr lang="en-US" altLang="ja-JP" sz="1800" dirty="0"/>
              <a:t>s home </a:t>
            </a:r>
            <a:r>
              <a:rPr lang="en-US" altLang="ja-JP" sz="1800" dirty="0" smtClean="0"/>
              <a:t> 	work </a:t>
            </a:r>
            <a:r>
              <a:rPr lang="en-US" altLang="ja-JP" sz="1800" dirty="0"/>
              <a:t>when it is completed</a:t>
            </a:r>
          </a:p>
          <a:p>
            <a:pPr marL="609600" indent="-609600">
              <a:lnSpc>
                <a:spcPct val="90000"/>
              </a:lnSpc>
              <a:buFont typeface="Symbol" charset="0"/>
              <a:buNone/>
            </a:pPr>
            <a:r>
              <a:rPr lang="en-US" sz="1800" dirty="0"/>
              <a:t>	c. Parents need to _______________ their </a:t>
            </a:r>
            <a:r>
              <a:rPr lang="en-US" sz="1800" dirty="0" smtClean="0"/>
              <a:t>“Child’</a:t>
            </a:r>
            <a:r>
              <a:rPr lang="en-US" altLang="ja-JP" sz="1800" dirty="0" smtClean="0"/>
              <a:t>s List” </a:t>
            </a:r>
            <a:r>
              <a:rPr lang="en-US" altLang="ja-JP" sz="1800" dirty="0"/>
              <a:t>of </a:t>
            </a:r>
            <a:r>
              <a:rPr lang="en-US" altLang="ja-JP" sz="1800" dirty="0" smtClean="0"/>
              <a:t>	activities </a:t>
            </a:r>
            <a:r>
              <a:rPr lang="en-US" altLang="ja-JP" sz="1800" dirty="0"/>
              <a:t>until the home work is 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77C0AA-3230-4C36-85EA-5DA745A29605}"/>
              </a:ext>
            </a:extLst>
          </p:cNvPr>
          <p:cNvSpPr txBox="1"/>
          <p:nvPr/>
        </p:nvSpPr>
        <p:spPr>
          <a:xfrm>
            <a:off x="3261725" y="5529160"/>
            <a:ext cx="4467890" cy="539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everything /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control / completed</a:t>
            </a:r>
          </a:p>
          <a:p>
            <a:pPr marL="609600" indent="-609600" algn="ctr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finished / approve / </a:t>
            </a: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everyday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/ </a:t>
            </a: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homework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5FDE1AF-3803-4CAE-B5F9-1208CE0F1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263" y="222011"/>
            <a:ext cx="651921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Review Activity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1.10</a:t>
            </a:r>
            <a:endParaRPr lang="en-US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5A890CDE-553C-4EC7-AAC6-578706F58B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6929" y="1572790"/>
            <a:ext cx="5309879" cy="5029200"/>
          </a:xfrm>
        </p:spPr>
        <p:txBody>
          <a:bodyPr/>
          <a:lstStyle/>
          <a:p>
            <a:pPr algn="ctr">
              <a:buFont typeface="Symbol" charset="0"/>
              <a:buNone/>
            </a:pPr>
            <a:r>
              <a:rPr lang="en-US" u="sng" dirty="0"/>
              <a:t>Most powerful ideas learned </a:t>
            </a:r>
            <a:br>
              <a:rPr lang="en-US" u="sng" dirty="0"/>
            </a:br>
            <a:r>
              <a:rPr lang="en-US" u="sng" dirty="0"/>
              <a:t>from this </a:t>
            </a:r>
            <a:r>
              <a:rPr lang="en-US" u="sng" dirty="0" smtClean="0"/>
              <a:t>class:</a:t>
            </a:r>
            <a:endParaRPr lang="en-US" u="sng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479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ABDC061-5D14-4097-9AF2-4C86D1753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012" y="3521098"/>
            <a:ext cx="6720401" cy="120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If you’</a:t>
            </a:r>
            <a:r>
              <a:rPr lang="en-US" altLang="ja-JP" dirty="0">
                <a:solidFill>
                  <a:srgbClr val="295180"/>
                </a:solidFill>
                <a:cs typeface="Georgia"/>
              </a:rPr>
              <a:t>re the only </a:t>
            </a:r>
            <a:br>
              <a:rPr lang="en-US" altLang="ja-JP" dirty="0">
                <a:solidFill>
                  <a:srgbClr val="295180"/>
                </a:solidFill>
                <a:cs typeface="Georgia"/>
              </a:rPr>
            </a:br>
            <a:r>
              <a:rPr lang="en-US" altLang="ja-JP" dirty="0">
                <a:solidFill>
                  <a:srgbClr val="295180"/>
                </a:solidFill>
                <a:cs typeface="Georgia"/>
              </a:rPr>
              <a:t>one who is frustrated with your child’s </a:t>
            </a:r>
            <a:r>
              <a:rPr lang="en-US" altLang="ja-JP" dirty="0" smtClean="0">
                <a:solidFill>
                  <a:srgbClr val="295180"/>
                </a:solidFill>
                <a:cs typeface="Georgia"/>
              </a:rPr>
              <a:t>attendance and grades</a:t>
            </a:r>
            <a:r>
              <a:rPr lang="en-US" altLang="ja-JP" dirty="0">
                <a:solidFill>
                  <a:srgbClr val="295180"/>
                </a:solidFill>
                <a:cs typeface="Georgia"/>
              </a:rPr>
              <a:t>, you’re </a:t>
            </a:r>
            <a:br>
              <a:rPr lang="en-US" altLang="ja-JP" dirty="0">
                <a:solidFill>
                  <a:srgbClr val="295180"/>
                </a:solidFill>
                <a:cs typeface="Georgia"/>
              </a:rPr>
            </a:br>
            <a:r>
              <a:rPr lang="en-US" altLang="ja-JP" dirty="0">
                <a:solidFill>
                  <a:srgbClr val="295180"/>
                </a:solidFill>
                <a:cs typeface="Georgia"/>
              </a:rPr>
              <a:t>doing it wrong!</a:t>
            </a:r>
            <a:endParaRPr lang="en-US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882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EB45EF9-5AB3-4A13-A6EF-0A1D8FA15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944" y="868350"/>
            <a:ext cx="6324600" cy="33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600" dirty="0">
                <a:solidFill>
                  <a:srgbClr val="295180"/>
                </a:solidFill>
                <a:cs typeface="Georgia"/>
              </a:rPr>
              <a:t>If your child is also frustrated, you’</a:t>
            </a:r>
            <a:r>
              <a:rPr lang="en-US" altLang="ja-JP" sz="6600" dirty="0">
                <a:solidFill>
                  <a:srgbClr val="295180"/>
                </a:solidFill>
                <a:cs typeface="Georgia"/>
              </a:rPr>
              <a:t>re doing it right!</a:t>
            </a:r>
            <a:endParaRPr lang="en-US" sz="66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Possible!</a:t>
            </a:r>
            <a:endParaRPr lang="en-US" dirty="0"/>
          </a:p>
        </p:txBody>
      </p:sp>
      <p:pic>
        <p:nvPicPr>
          <p:cNvPr id="5" name="Content Placeholder 4" descr="shutterstock_5005631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EBC1D9A-0F0E-4E89-9C3E-BCB0EC85F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384" y="300414"/>
            <a:ext cx="6838813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rgbClr val="295180"/>
                </a:solidFill>
                <a:cs typeface="Georgia"/>
              </a:rPr>
              <a:t>The Facts</a:t>
            </a:r>
            <a:endParaRPr lang="en-US" sz="60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5BE7F187-8CD7-4683-B78C-81263B54CA3B}"/>
              </a:ext>
            </a:extLst>
          </p:cNvPr>
          <p:cNvSpPr txBox="1">
            <a:spLocks noChangeArrowheads="1"/>
          </p:cNvSpPr>
          <p:nvPr/>
        </p:nvSpPr>
        <p:spPr>
          <a:xfrm>
            <a:off x="2360556" y="1156157"/>
            <a:ext cx="6368672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Georgia"/>
              </a:rPr>
              <a:t>1.2 million students dropout every year</a:t>
            </a:r>
            <a:endParaRPr lang="en-US" dirty="0">
              <a:cs typeface="Georgia"/>
            </a:endParaRPr>
          </a:p>
          <a:p>
            <a:r>
              <a:rPr lang="en-US" dirty="0" smtClean="0">
                <a:cs typeface="Georgia"/>
              </a:rPr>
              <a:t>Truancy #1 predictor of delinquency (U.S. Department of Justice) </a:t>
            </a:r>
            <a:endParaRPr lang="en-US" dirty="0">
              <a:cs typeface="Georgia"/>
            </a:endParaRPr>
          </a:p>
          <a:p>
            <a:r>
              <a:rPr lang="en-US" dirty="0" smtClean="0">
                <a:cs typeface="Georgia"/>
              </a:rPr>
              <a:t>9</a:t>
            </a:r>
            <a:r>
              <a:rPr lang="en-US" baseline="30000" dirty="0" smtClean="0">
                <a:cs typeface="Georgia"/>
              </a:rPr>
              <a:t>th</a:t>
            </a:r>
            <a:r>
              <a:rPr lang="en-US" dirty="0" smtClean="0">
                <a:cs typeface="Georgia"/>
              </a:rPr>
              <a:t> grade attendance is a better predictor of graduation than 8</a:t>
            </a:r>
            <a:r>
              <a:rPr lang="en-US" baseline="30000" dirty="0" smtClean="0">
                <a:cs typeface="Georgia"/>
              </a:rPr>
              <a:t>th</a:t>
            </a:r>
            <a:r>
              <a:rPr lang="en-US" dirty="0" smtClean="0">
                <a:cs typeface="Georgia"/>
              </a:rPr>
              <a:t> grade test scores</a:t>
            </a:r>
            <a:endParaRPr lang="en-US" dirty="0">
              <a:cs typeface="Georgia"/>
            </a:endParaRPr>
          </a:p>
          <a:p>
            <a:r>
              <a:rPr lang="en-US" dirty="0" smtClean="0">
                <a:cs typeface="Georgia"/>
              </a:rPr>
              <a:t>Missing just 10% (18 days of school) drastically affects academic performance.</a:t>
            </a:r>
            <a:endParaRPr lang="en-US" dirty="0">
              <a:cs typeface="Georgia"/>
            </a:endParaRPr>
          </a:p>
          <a:p>
            <a:r>
              <a:rPr lang="en-US" dirty="0" smtClean="0">
                <a:cs typeface="Georgia"/>
              </a:rPr>
              <a:t>Regular school attendance: an important life skill that builds self-esteem, self-discipline and achievement </a:t>
            </a:r>
            <a:endParaRPr lang="en-US" dirty="0"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1947C95-CAE8-430C-85DF-30759B3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756" y="484736"/>
            <a:ext cx="7140324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rgbClr val="295180"/>
                </a:solidFill>
                <a:cs typeface="Georgia"/>
              </a:rPr>
              <a:t>Group Roles</a:t>
            </a:r>
            <a:endParaRPr lang="en-US" sz="60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A75D69B-69B4-4CB0-97A4-10E8751BF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985" y="1758082"/>
            <a:ext cx="6248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Group Facilitator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Group Recorder / Reporter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Group Timekeeper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Group Cheerleaders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dirty="0"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1947C95-CAE8-430C-85DF-30759B3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756" y="762000"/>
            <a:ext cx="7140324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rgbClr val="295180"/>
                </a:solidFill>
                <a:cs typeface="Georgia"/>
              </a:rPr>
              <a:t>Activity 1.1 Roles</a:t>
            </a:r>
            <a:endParaRPr lang="en-US" sz="60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A75D69B-69B4-4CB0-97A4-10E8751BF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985" y="1758082"/>
            <a:ext cx="6248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Group Facilitator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Group Recorder / Reporter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Group Timekeeper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Group Cheerleaders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dirty="0"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6" descr="shutterstock_14938776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821383" y="1698799"/>
            <a:ext cx="4057929" cy="271421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3B622DEC-C1A1-426D-83C4-931D1F81A8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8899" y="1838884"/>
            <a:ext cx="371132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Examples: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Drug use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Criminal Activity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23D24-2C9B-4D45-BE10-407253335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2895" y="548107"/>
            <a:ext cx="6019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5180"/>
                </a:solidFill>
                <a:cs typeface="Georgia"/>
              </a:rPr>
              <a:t>Group Activity </a:t>
            </a:r>
            <a:r>
              <a:rPr lang="en-US" dirty="0" smtClean="0">
                <a:solidFill>
                  <a:srgbClr val="295180"/>
                </a:solidFill>
                <a:cs typeface="Georgia"/>
              </a:rPr>
              <a:t>1.2: When Kids Fail</a:t>
            </a:r>
            <a:endParaRPr lang="en-US" dirty="0">
              <a:solidFill>
                <a:srgbClr val="295180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289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1947C95-CAE8-430C-85DF-30759B3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756" y="762000"/>
            <a:ext cx="7140324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rgbClr val="295180"/>
                </a:solidFill>
                <a:cs typeface="Georgia"/>
              </a:rPr>
              <a:t>Activity 1.3 Goals</a:t>
            </a:r>
            <a:endParaRPr lang="en-US" sz="6000" dirty="0">
              <a:solidFill>
                <a:srgbClr val="295180"/>
              </a:solidFill>
              <a:cs typeface="Georgi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A75D69B-69B4-4CB0-97A4-10E8751BF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985" y="1758082"/>
            <a:ext cx="62484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Examples: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Good job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cs typeface="Georgia"/>
              </a:rPr>
              <a:t>Good relationships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cs typeface="Georgia"/>
            </a:endParaRPr>
          </a:p>
          <a:p>
            <a:pPr>
              <a:lnSpc>
                <a:spcPct val="90000"/>
              </a:lnSpc>
            </a:pPr>
            <a:endParaRPr lang="en-US" dirty="0"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DB1BD90-5D48-4C0D-90E9-E1A8BFBCD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4533" y="380057"/>
            <a:ext cx="6230024" cy="76481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295180"/>
                </a:solidFill>
              </a:rPr>
              <a:t>Traumatic Events </a:t>
            </a:r>
            <a:endParaRPr lang="en-US" sz="6600" dirty="0">
              <a:solidFill>
                <a:srgbClr val="2951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325" y="1484748"/>
            <a:ext cx="342777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Unstable / unsafe home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High crime area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Losses / death of friends / family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Separation / divorces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Serious illness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Major changes (moving, attending a new school)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Sexual, physical or verbal abuse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2994" y="1511932"/>
            <a:ext cx="3427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F5897"/>
                </a:solidFill>
              </a:rPr>
              <a:t>Domestic violence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F5897"/>
                </a:solidFill>
              </a:rPr>
              <a:t>Media violence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Bullying, threats from peers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F5897"/>
                </a:solidFill>
              </a:rPr>
              <a:t>S</a:t>
            </a:r>
            <a:r>
              <a:rPr lang="en-US" dirty="0" smtClean="0">
                <a:solidFill>
                  <a:srgbClr val="2F5897"/>
                </a:solidFill>
              </a:rPr>
              <a:t>eeing someone violently attacked / killed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Vehicle accident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Physical injury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F5897"/>
                </a:solidFill>
              </a:rPr>
              <a:t>Suicide of friend, neighbor or relative</a:t>
            </a:r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557</TotalTime>
  <Words>906</Words>
  <Application>Microsoft Macintosh PowerPoint</Application>
  <PresentationFormat>On-screen Show (4:3)</PresentationFormat>
  <Paragraphs>257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PowerPoint Presentation</vt:lpstr>
      <vt:lpstr>Session Objectives:</vt:lpstr>
      <vt:lpstr>Before We Begin</vt:lpstr>
      <vt:lpstr>The Facts</vt:lpstr>
      <vt:lpstr>Group Roles</vt:lpstr>
      <vt:lpstr>Activity 1.1 Roles</vt:lpstr>
      <vt:lpstr>Group Activity 1.2: When Kids Fail</vt:lpstr>
      <vt:lpstr>Activity 1.3 Goals</vt:lpstr>
      <vt:lpstr>Traumatic Events </vt:lpstr>
      <vt:lpstr>Group Activity 1.4: Signs of Trauma</vt:lpstr>
      <vt:lpstr>What can we do?</vt:lpstr>
      <vt:lpstr>Getting Back to School</vt:lpstr>
      <vt:lpstr>Teens need more sleep than adults!</vt:lpstr>
      <vt:lpstr>Self-Discipline</vt:lpstr>
      <vt:lpstr>Well structured days  may include time for:</vt:lpstr>
      <vt:lpstr>Group Activity 1.5: Lists</vt:lpstr>
      <vt:lpstr>“Take as much time  as you need.”  (a powerful statement!)</vt:lpstr>
      <vt:lpstr>PowerPoint Presentation</vt:lpstr>
      <vt:lpstr>Group Activity 1.6:  Words That Work</vt:lpstr>
      <vt:lpstr>Parents need three things to help children  improve their grades</vt:lpstr>
      <vt:lpstr>PowerPoint Presentation</vt:lpstr>
      <vt:lpstr>Group Activity 1.7: Problems</vt:lpstr>
      <vt:lpstr>Group Activity 1.8: Finding Ways</vt:lpstr>
      <vt:lpstr>Accountability + Motivation</vt:lpstr>
      <vt:lpstr>Group Activity 1.9: Excuses, Excuses</vt:lpstr>
      <vt:lpstr>Parents control things, not children</vt:lpstr>
      <vt:lpstr>We change when we  are tired  of the way things are!</vt:lpstr>
      <vt:lpstr>How long can  your child go without the things on their list?</vt:lpstr>
      <vt:lpstr>That is how long it will take them to begin the process of change.</vt:lpstr>
      <vt:lpstr>Six-Step Action Plan</vt:lpstr>
      <vt:lpstr>Review Activity 1.10</vt:lpstr>
      <vt:lpstr>Review Activity 1.10</vt:lpstr>
      <vt:lpstr>If you’re the only  one who is frustrated with your child’s attendance and grades, you’re  doing it wrong!</vt:lpstr>
      <vt:lpstr>If your child is also frustrated, you’re doing it right!</vt:lpstr>
      <vt:lpstr>Everything is Possible!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Office 2004 Test Drive User</dc:creator>
  <cp:lastModifiedBy>Office 2004 Test Drive User</cp:lastModifiedBy>
  <cp:revision>85</cp:revision>
  <cp:lastPrinted>2019-08-23T19:29:55Z</cp:lastPrinted>
  <dcterms:created xsi:type="dcterms:W3CDTF">2017-02-21T21:30:01Z</dcterms:created>
  <dcterms:modified xsi:type="dcterms:W3CDTF">2019-08-27T14:19:13Z</dcterms:modified>
</cp:coreProperties>
</file>