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5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89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3F168-3551-D743-9894-70DEA891CCB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086E4-1441-FC43-BA23-610BF05F6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8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7/22/2017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4288" y="5537"/>
            <a:ext cx="7772400" cy="1228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rgbClr val="295180"/>
                </a:solidFill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40488" y="4686041"/>
            <a:ext cx="5910639" cy="1219200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  <a:softEdge rad="762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Changing Destructive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Adolescent Behavior</a:t>
            </a:r>
          </a:p>
        </p:txBody>
      </p:sp>
    </p:spTree>
    <p:extLst>
      <p:ext uri="{BB962C8B-B14F-4D97-AF65-F5344CB8AC3E}">
        <p14:creationId xmlns:p14="http://schemas.microsoft.com/office/powerpoint/2010/main" val="279443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545C8-2BF2-4C22-85AA-792EEEB65E40}"/>
              </a:ext>
            </a:extLst>
          </p:cNvPr>
          <p:cNvSpPr txBox="1"/>
          <p:nvPr/>
        </p:nvSpPr>
        <p:spPr>
          <a:xfrm>
            <a:off x="3230002" y="513117"/>
            <a:ext cx="2677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295180"/>
                </a:solidFill>
              </a:rPr>
              <a:t>Unit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63BFE-3562-46CB-B0EF-BA340DBD2255}"/>
              </a:ext>
            </a:extLst>
          </p:cNvPr>
          <p:cNvSpPr txBox="1"/>
          <p:nvPr/>
        </p:nvSpPr>
        <p:spPr>
          <a:xfrm>
            <a:off x="1499878" y="2420858"/>
            <a:ext cx="613766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+mj-lt"/>
              </a:rPr>
              <a:t>YOUR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Guide to</a:t>
            </a:r>
          </a:p>
          <a:p>
            <a:pPr algn="ctr"/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Changing Destructive</a:t>
            </a:r>
          </a:p>
          <a:p>
            <a:pPr algn="ctr"/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Adolescent Behavior</a:t>
            </a:r>
          </a:p>
        </p:txBody>
      </p:sp>
    </p:spTree>
    <p:extLst>
      <p:ext uri="{BB962C8B-B14F-4D97-AF65-F5344CB8AC3E}">
        <p14:creationId xmlns:p14="http://schemas.microsoft.com/office/powerpoint/2010/main" val="109811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228FDE8-2D12-46DA-9AE5-44DC86CBB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731" y="149659"/>
            <a:ext cx="755586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Unit Eight: Objectives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6E86024-DBE9-4C56-B9E2-C4ABF20FEC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6438" y="1389130"/>
            <a:ext cx="6045565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u="sng" dirty="0"/>
              <a:t>Parents will be able to: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b="1" u="sng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List the three elements of change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Describe the difficulties of implementing change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Discuss the process of change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Participate in a support group session</a:t>
            </a:r>
          </a:p>
        </p:txBody>
      </p:sp>
    </p:spTree>
    <p:extLst>
      <p:ext uri="{BB962C8B-B14F-4D97-AF65-F5344CB8AC3E}">
        <p14:creationId xmlns:p14="http://schemas.microsoft.com/office/powerpoint/2010/main" val="7733730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6D17B02-CBB1-4E8B-B193-20D6740F9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6496" y="300952"/>
            <a:ext cx="7137583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Change is generally: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87E8DB5-3DB6-4358-851D-2F855F7715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51087" y="2000935"/>
            <a:ext cx="6248400" cy="4495800"/>
          </a:xfrm>
        </p:spPr>
        <p:txBody>
          <a:bodyPr/>
          <a:lstStyle/>
          <a:p>
            <a:pPr algn="ctr" eaLnBrk="1" hangingPunct="1">
              <a:buFont typeface="Symbol" charset="0"/>
              <a:buNone/>
            </a:pPr>
            <a:r>
              <a:rPr lang="en-US" sz="4000" i="1" dirty="0"/>
              <a:t>Slow</a:t>
            </a:r>
          </a:p>
          <a:p>
            <a:pPr algn="ctr" eaLnBrk="1" hangingPunct="1">
              <a:buFont typeface="Symbol" charset="0"/>
              <a:buNone/>
            </a:pPr>
            <a:r>
              <a:rPr lang="en-US" sz="4000" i="1" dirty="0"/>
              <a:t>Incremental</a:t>
            </a:r>
          </a:p>
          <a:p>
            <a:pPr algn="ctr" eaLnBrk="1" hangingPunct="1">
              <a:buFont typeface="Symbol" charset="0"/>
              <a:buNone/>
            </a:pPr>
            <a:r>
              <a:rPr lang="en-US" sz="4000" dirty="0"/>
              <a:t>and</a:t>
            </a:r>
            <a:r>
              <a:rPr lang="en-US" sz="4000" i="1" dirty="0"/>
              <a:t> Painful</a:t>
            </a:r>
          </a:p>
          <a:p>
            <a:pPr algn="ctr" eaLnBrk="1" hangingPunct="1">
              <a:buFont typeface="Symbol" charset="0"/>
              <a:buNone/>
            </a:pPr>
            <a:endParaRPr lang="en-US" i="1" dirty="0"/>
          </a:p>
          <a:p>
            <a:pPr algn="ctr" eaLnBrk="1" hangingPunct="1">
              <a:buFont typeface="Symbol" charset="0"/>
              <a:buNone/>
            </a:pPr>
            <a:r>
              <a:rPr lang="en-US" dirty="0"/>
              <a:t>for everyone concerned</a:t>
            </a:r>
          </a:p>
        </p:txBody>
      </p:sp>
    </p:spTree>
    <p:extLst>
      <p:ext uri="{BB962C8B-B14F-4D97-AF65-F5344CB8AC3E}">
        <p14:creationId xmlns:p14="http://schemas.microsoft.com/office/powerpoint/2010/main" val="232648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EA1720C-7F02-4FA0-9186-740FA2EA1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8162" y="189119"/>
            <a:ext cx="64770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8.3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553E883-0E45-4B2D-AC22-6D980AFFAE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74303" y="1554152"/>
            <a:ext cx="5404718" cy="416907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6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25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5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75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125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0"/>
                            </p:stCondLst>
                            <p:childTnLst>
                              <p:par>
                                <p:cTn id="6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5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75"/>
                            </p:stCondLst>
                            <p:childTnLst>
                              <p:par>
                                <p:cTn id="6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00"/>
                            </p:stCondLst>
                            <p:childTnLst>
                              <p:par>
                                <p:cTn id="7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5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A74930-CBED-444A-B5AF-0DEAB55FE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1825" y="315765"/>
            <a:ext cx="6019800" cy="1582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solidFill>
                  <a:srgbClr val="295180"/>
                </a:solidFill>
                <a:cs typeface="Georgia"/>
              </a:rPr>
              <a:t>The three phases </a:t>
            </a:r>
            <a:br>
              <a:rPr lang="en-US" dirty="0">
                <a:solidFill>
                  <a:srgbClr val="295180"/>
                </a:solidFill>
                <a:cs typeface="Georgia"/>
              </a:rPr>
            </a:br>
            <a:r>
              <a:rPr lang="en-US" dirty="0">
                <a:solidFill>
                  <a:srgbClr val="295180"/>
                </a:solidFill>
                <a:cs typeface="Georgia"/>
              </a:rPr>
              <a:t>of change: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671578-AFA9-455E-92C4-7621091FF0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10113" y="2256385"/>
            <a:ext cx="5723223" cy="4525963"/>
          </a:xfrm>
        </p:spPr>
        <p:txBody>
          <a:bodyPr/>
          <a:lstStyle/>
          <a:p>
            <a:pPr eaLnBrk="1" hangingPunct="1"/>
            <a:r>
              <a:rPr lang="en-US" dirty="0"/>
              <a:t>Behavior gets worse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Behavior occurs less frequently, but just as bad as ever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Behavior occurs less often and with less intensity as well</a:t>
            </a:r>
          </a:p>
        </p:txBody>
      </p:sp>
    </p:spTree>
    <p:extLst>
      <p:ext uri="{BB962C8B-B14F-4D97-AF65-F5344CB8AC3E}">
        <p14:creationId xmlns:p14="http://schemas.microsoft.com/office/powerpoint/2010/main" val="65139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00"/>
                            </p:stCondLst>
                            <p:childTnLst>
                              <p:par>
                                <p:cTn id="2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E679823-6886-4A53-AAC2-D56787E9F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7916" y="-6578"/>
            <a:ext cx="6937489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Review Activity 8.4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4FFED7C-8F13-4F7F-B910-F2437669D2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8160" y="949211"/>
            <a:ext cx="6477000" cy="4495800"/>
          </a:xfrm>
        </p:spPr>
        <p:txBody>
          <a:bodyPr/>
          <a:lstStyle/>
          <a:p>
            <a:pPr marL="609600" indent="-609600" eaLnBrk="1" hangingPunct="1">
              <a:buFont typeface="Symbol" charset="0"/>
              <a:buAutoNum type="arabicPeriod"/>
            </a:pPr>
            <a:r>
              <a:rPr lang="en-US" sz="1800" dirty="0"/>
              <a:t>By its very nature, change is a slow, _______ and ________ process for everyone concerned.</a:t>
            </a:r>
          </a:p>
          <a:p>
            <a:pPr marL="609600" indent="-609600" eaLnBrk="1" hangingPunct="1">
              <a:buFont typeface="Symbol" charset="0"/>
              <a:buAutoNum type="arabicPeriod"/>
            </a:pPr>
            <a:r>
              <a:rPr lang="en-US" sz="1800" dirty="0"/>
              <a:t>Unwanted  behaviors will probably get _______ before they get better.</a:t>
            </a:r>
          </a:p>
          <a:p>
            <a:pPr marL="609600" indent="-609600" eaLnBrk="1" hangingPunct="1">
              <a:buFont typeface="Symbol" charset="0"/>
              <a:buAutoNum type="arabicPeriod"/>
            </a:pPr>
            <a:r>
              <a:rPr lang="en-US" sz="1800" dirty="0"/>
              <a:t>For parents, the second phase of change will be that the behavior occurs ________ _________, but just as bad as ever.</a:t>
            </a:r>
          </a:p>
          <a:p>
            <a:pPr marL="609600" indent="-609600" eaLnBrk="1" hangingPunct="1">
              <a:buFont typeface="Symbol" charset="0"/>
              <a:buAutoNum type="arabicPeriod"/>
            </a:pPr>
            <a:r>
              <a:rPr lang="en-US" sz="1800" dirty="0"/>
              <a:t>Children are generally driven by ___________.</a:t>
            </a:r>
          </a:p>
          <a:p>
            <a:pPr marL="609600" indent="-609600" eaLnBrk="1" hangingPunct="1">
              <a:buFont typeface="Symbol" charset="0"/>
              <a:buAutoNum type="arabicPeriod"/>
            </a:pPr>
            <a:r>
              <a:rPr lang="en-US" sz="1800" dirty="0"/>
              <a:t>In phase three of behavioral change, the behavior not only occurs _______ frequently, but with ______ intensity as well.</a:t>
            </a:r>
          </a:p>
          <a:p>
            <a:pPr marL="609600" indent="-609600" eaLnBrk="1" hangingPunct="1">
              <a:buFont typeface="Symbol" charset="0"/>
              <a:buAutoNum type="arabicPeriod"/>
            </a:pPr>
            <a:r>
              <a:rPr lang="en-US" sz="1800" dirty="0"/>
              <a:t>For highly destructive behaviors such as gang involvement, drug and alcohol use and school attendance, parents should maintain a ______  _____________ attitude.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A04C8-8B04-4BB8-A46C-9D235B6101B1}"/>
              </a:ext>
            </a:extLst>
          </p:cNvPr>
          <p:cNvSpPr txBox="1"/>
          <p:nvPr/>
        </p:nvSpPr>
        <p:spPr>
          <a:xfrm>
            <a:off x="2946583" y="551929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dirty="0">
                <a:solidFill>
                  <a:schemeClr val="accent2"/>
                </a:solidFill>
                <a:latin typeface="+mj-lt"/>
              </a:rPr>
              <a:t> painful / less often / emotion</a:t>
            </a:r>
          </a:p>
          <a:p>
            <a:pPr marL="609600" indent="-609600" algn="ctr"/>
            <a:r>
              <a:rPr lang="en-US" dirty="0">
                <a:solidFill>
                  <a:schemeClr val="accent2"/>
                </a:solidFill>
                <a:latin typeface="+mj-lt"/>
              </a:rPr>
              <a:t>Zero Tolerance / less / incremental / worse</a:t>
            </a:r>
          </a:p>
        </p:txBody>
      </p:sp>
    </p:spTree>
    <p:extLst>
      <p:ext uri="{BB962C8B-B14F-4D97-AF65-F5344CB8AC3E}">
        <p14:creationId xmlns:p14="http://schemas.microsoft.com/office/powerpoint/2010/main" val="153263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0F340E7-6718-4BD5-9433-71DB12B2F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1603" y="258754"/>
            <a:ext cx="6990117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Review Activity 8.4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8AD9D0-DDC6-434A-B4AD-D8C03C197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75585" y="1500428"/>
            <a:ext cx="4602151" cy="5257800"/>
          </a:xfrm>
        </p:spPr>
        <p:txBody>
          <a:bodyPr>
            <a:normAutofit/>
          </a:bodyPr>
          <a:lstStyle/>
          <a:p>
            <a:pPr algn="ctr" eaLnBrk="1" hangingPunct="1">
              <a:buFont typeface="Symbol" charset="0"/>
              <a:buNone/>
            </a:pPr>
            <a:r>
              <a:rPr lang="en-US" dirty="0"/>
              <a:t>Most powerful ideas learned </a:t>
            </a:r>
            <a:br>
              <a:rPr lang="en-US" dirty="0"/>
            </a:br>
            <a:r>
              <a:rPr lang="en-US" dirty="0"/>
              <a:t>from this Unit: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38019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50"/>
                            </p:stCondLst>
                            <p:childTnLst>
                              <p:par>
                                <p:cTn id="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00"/>
                            </p:stCondLst>
                            <p:childTnLst>
                              <p:par>
                                <p:cTn id="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5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4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750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00"/>
                            </p:stCondLst>
                            <p:childTnLst>
                              <p:par>
                                <p:cTn id="1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450"/>
                            </p:stCondLst>
                            <p:childTnLst>
                              <p:par>
                                <p:cTn id="1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3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16" tmFilter="0, 0; 0.125,0.2665; 0.25,0.4; 0.375,0.465; 0.5,0.5;  0.625,0.535; 0.75,0.6; 0.875,0.7335; 1,1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8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9" tmFilter="0, 0; 0.125,0.2665; 0.25,0.4; 0.375,0.465; 0.5,0.5;  0.625,0.535; 0.75,0.6; 0.875,0.7335; 1,1">
                                          <p:stCondLst>
                                            <p:cond delay="2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5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29" decel="50000">
                                          <p:stCondLst>
                                            <p:cond delay="11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5">
                                          <p:stCondLst>
                                            <p:cond delay="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29" decel="50000">
                                          <p:stCondLst>
                                            <p:cond delay="2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5">
                                          <p:stCondLst>
                                            <p:cond delay="2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29" decel="50000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5">
                                          <p:stCondLst>
                                            <p:cond delay="3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29" decel="50000">
                                          <p:stCondLst>
                                            <p:cond delay="3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B763FFC-AC67-469B-9165-724F79F8D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549" y="451717"/>
            <a:ext cx="839406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Critical Family Concept: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1F8A9-87C3-4AC6-B032-515E088C2C5D}"/>
              </a:ext>
            </a:extLst>
          </p:cNvPr>
          <p:cNvSpPr txBox="1"/>
          <p:nvPr/>
        </p:nvSpPr>
        <p:spPr>
          <a:xfrm>
            <a:off x="1466987" y="2480064"/>
            <a:ext cx="62231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It didn’</a:t>
            </a:r>
            <a:r>
              <a:rPr lang="en-US" altLang="ja-JP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 start yesterday 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and it won’</a:t>
            </a:r>
            <a:r>
              <a:rPr lang="en-US" altLang="ja-JP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 end tomorrow.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72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0</TotalTime>
  <Words>241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HGS明朝E</vt:lpstr>
      <vt:lpstr>Arial</vt:lpstr>
      <vt:lpstr>Calibri</vt:lpstr>
      <vt:lpstr>Century Gothic</vt:lpstr>
      <vt:lpstr>Courier New</vt:lpstr>
      <vt:lpstr>Georgia</vt:lpstr>
      <vt:lpstr>Palatino Linotype</vt:lpstr>
      <vt:lpstr>Symbol</vt:lpstr>
      <vt:lpstr>Executive</vt:lpstr>
      <vt:lpstr>PowerPoint Presentation</vt:lpstr>
      <vt:lpstr>PowerPoint Presentation</vt:lpstr>
      <vt:lpstr>Unit Eight: Objectives</vt:lpstr>
      <vt:lpstr>Change is generally:</vt:lpstr>
      <vt:lpstr>Group Activity 8.3</vt:lpstr>
      <vt:lpstr>The three phases  of change:</vt:lpstr>
      <vt:lpstr>Review Activity 8.4</vt:lpstr>
      <vt:lpstr>Review Activity 8.4</vt:lpstr>
      <vt:lpstr>Critical Family Concept: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Office 2004 Test Drive User</dc:creator>
  <cp:lastModifiedBy>Fernanda Valadez</cp:lastModifiedBy>
  <cp:revision>21</cp:revision>
  <dcterms:created xsi:type="dcterms:W3CDTF">2017-02-21T21:30:01Z</dcterms:created>
  <dcterms:modified xsi:type="dcterms:W3CDTF">2017-07-22T16:39:40Z</dcterms:modified>
</cp:coreProperties>
</file>