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5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34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F168-3551-D743-9894-70DEA891CCB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086E4-1441-FC43-BA23-610BF05F6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8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7/22/2017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7178" y="-7631"/>
            <a:ext cx="7772400" cy="1228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rgbClr val="295180"/>
                </a:solidFill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3378" y="4666305"/>
            <a:ext cx="6515097" cy="1219200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  <a:softEdge rad="762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Changing Destructive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Adolescent Behavior</a:t>
            </a:r>
          </a:p>
        </p:txBody>
      </p:sp>
    </p:spTree>
    <p:extLst>
      <p:ext uri="{BB962C8B-B14F-4D97-AF65-F5344CB8AC3E}">
        <p14:creationId xmlns:p14="http://schemas.microsoft.com/office/powerpoint/2010/main" val="166672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7DADCE-5FD9-4FBA-B513-0DC875ECE789}"/>
              </a:ext>
            </a:extLst>
          </p:cNvPr>
          <p:cNvSpPr txBox="1"/>
          <p:nvPr/>
        </p:nvSpPr>
        <p:spPr>
          <a:xfrm>
            <a:off x="3001401" y="513117"/>
            <a:ext cx="3134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295180"/>
                </a:solidFill>
              </a:rPr>
              <a:t>Unit 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A21E2A-174F-4104-9586-F51626FDF04A}"/>
              </a:ext>
            </a:extLst>
          </p:cNvPr>
          <p:cNvSpPr txBox="1"/>
          <p:nvPr/>
        </p:nvSpPr>
        <p:spPr>
          <a:xfrm>
            <a:off x="1499878" y="2420858"/>
            <a:ext cx="61376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+mj-lt"/>
              </a:rPr>
              <a:t>YOUR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Guide to</a:t>
            </a:r>
          </a:p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Changing Destructive</a:t>
            </a:r>
          </a:p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Adolescent Behavior</a:t>
            </a:r>
          </a:p>
        </p:txBody>
      </p:sp>
    </p:spTree>
    <p:extLst>
      <p:ext uri="{BB962C8B-B14F-4D97-AF65-F5344CB8AC3E}">
        <p14:creationId xmlns:p14="http://schemas.microsoft.com/office/powerpoint/2010/main" val="371924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73E3FC7-5CD4-45C1-A1AB-AA4269211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4380" y="274638"/>
            <a:ext cx="681524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Unit 15: Objectives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4A496AD-D270-42D7-8F01-568A528471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2100" y="1797558"/>
            <a:ext cx="6019800" cy="4525963"/>
          </a:xfrm>
        </p:spPr>
        <p:txBody>
          <a:bodyPr/>
          <a:lstStyle/>
          <a:p>
            <a:pPr eaLnBrk="1" hangingPunct="1">
              <a:buFont typeface="Symbol" charset="0"/>
              <a:buNone/>
            </a:pPr>
            <a:r>
              <a:rPr lang="en-US" u="sng" dirty="0"/>
              <a:t>Parents will be able to:</a:t>
            </a:r>
          </a:p>
          <a:p>
            <a:pPr eaLnBrk="1" hangingPunct="1">
              <a:buFont typeface="Symbol" charset="0"/>
              <a:buNone/>
            </a:pPr>
            <a:endParaRPr lang="en-US" dirty="0"/>
          </a:p>
          <a:p>
            <a:pPr eaLnBrk="1" hangingPunct="1"/>
            <a:r>
              <a:rPr lang="en-US" dirty="0"/>
              <a:t>List strategies to promote family unity</a:t>
            </a:r>
          </a:p>
          <a:p>
            <a:pPr eaLnBrk="1" hangingPunct="1"/>
            <a:r>
              <a:rPr lang="en-US" dirty="0"/>
              <a:t>Discuss methods of helping a child recognize his importance to the family unit</a:t>
            </a:r>
          </a:p>
          <a:p>
            <a:pPr eaLnBrk="1" hangingPunct="1"/>
            <a:r>
              <a:rPr lang="en-US" dirty="0"/>
              <a:t>Lead a support group session</a:t>
            </a:r>
          </a:p>
        </p:txBody>
      </p:sp>
    </p:spTree>
    <p:extLst>
      <p:ext uri="{BB962C8B-B14F-4D97-AF65-F5344CB8AC3E}">
        <p14:creationId xmlns:p14="http://schemas.microsoft.com/office/powerpoint/2010/main" val="253034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5BD47E-0607-4AC4-992E-A2B2C41F902D}"/>
              </a:ext>
            </a:extLst>
          </p:cNvPr>
          <p:cNvSpPr/>
          <p:nvPr/>
        </p:nvSpPr>
        <p:spPr>
          <a:xfrm>
            <a:off x="2029444" y="1533240"/>
            <a:ext cx="5094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295180"/>
                </a:solidFill>
                <a:cs typeface="Georgia"/>
              </a:rPr>
              <a:t>Some time </a:t>
            </a:r>
            <a:br>
              <a:rPr lang="en-US" sz="6000" dirty="0">
                <a:solidFill>
                  <a:srgbClr val="295180"/>
                </a:solidFill>
                <a:cs typeface="Georgia"/>
              </a:rPr>
            </a:br>
            <a:r>
              <a:rPr lang="en-US" sz="6000" dirty="0">
                <a:solidFill>
                  <a:srgbClr val="295180"/>
                </a:solidFill>
                <a:cs typeface="Georgia"/>
              </a:rPr>
              <a:t>must be spent with family!</a:t>
            </a:r>
          </a:p>
        </p:txBody>
      </p:sp>
    </p:spTree>
    <p:extLst>
      <p:ext uri="{BB962C8B-B14F-4D97-AF65-F5344CB8AC3E}">
        <p14:creationId xmlns:p14="http://schemas.microsoft.com/office/powerpoint/2010/main" val="22919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728290A-1370-4DBD-9A61-2D0E3527D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5171" y="259826"/>
            <a:ext cx="693365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15.1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DA4BDE9-9169-465E-88E2-BD0A6B5D8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2228" y="1771239"/>
            <a:ext cx="5867400" cy="4525963"/>
          </a:xfrm>
        </p:spPr>
        <p:txBody>
          <a:bodyPr/>
          <a:lstStyle/>
          <a:p>
            <a:pPr eaLnBrk="1" hangingPunct="1">
              <a:buFont typeface="Symbol" charset="0"/>
              <a:buNone/>
            </a:pPr>
            <a:r>
              <a:rPr lang="en-US" dirty="0"/>
              <a:t>The family that </a:t>
            </a:r>
            <a:r>
              <a:rPr lang="en-US" i="1" dirty="0"/>
              <a:t>plays</a:t>
            </a:r>
            <a:r>
              <a:rPr lang="en-US" dirty="0"/>
              <a:t> together, stays together</a:t>
            </a:r>
          </a:p>
          <a:p>
            <a:pPr eaLnBrk="1" hangingPunct="1">
              <a:buFont typeface="Symbol" charset="0"/>
              <a:buNone/>
            </a:pPr>
            <a:endParaRPr lang="en-US" dirty="0"/>
          </a:p>
          <a:p>
            <a:pPr eaLnBrk="1" hangingPunct="1">
              <a:buFont typeface="Symbol" charset="0"/>
              <a:buNone/>
            </a:pPr>
            <a:r>
              <a:rPr lang="en-US" dirty="0"/>
              <a:t>The family that _____ together, stays together</a:t>
            </a:r>
          </a:p>
          <a:p>
            <a:pPr eaLnBrk="1" hangingPunct="1">
              <a:buFont typeface="Symbol" charset="0"/>
              <a:buNone/>
            </a:pPr>
            <a:endParaRPr lang="en-US" dirty="0"/>
          </a:p>
          <a:p>
            <a:pPr eaLnBrk="1" hangingPunct="1">
              <a:buFont typeface="Symbol" charset="0"/>
              <a:buNone/>
            </a:pPr>
            <a:r>
              <a:rPr lang="en-US" dirty="0"/>
              <a:t>The family that _____ together, stays together</a:t>
            </a:r>
          </a:p>
        </p:txBody>
      </p:sp>
    </p:spTree>
    <p:extLst>
      <p:ext uri="{BB962C8B-B14F-4D97-AF65-F5344CB8AC3E}">
        <p14:creationId xmlns:p14="http://schemas.microsoft.com/office/powerpoint/2010/main" val="324228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24A221E-2FBB-4038-AB67-4AED4C667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5854" y="135406"/>
            <a:ext cx="6903501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15.2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35189E-6D3F-4089-AD82-9C8916AB09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9404" y="1378180"/>
            <a:ext cx="5865756" cy="5715000"/>
          </a:xfrm>
        </p:spPr>
        <p:txBody>
          <a:bodyPr/>
          <a:lstStyle/>
          <a:p>
            <a:pPr eaLnBrk="1" hangingPunct="1"/>
            <a:r>
              <a:rPr lang="en-US" dirty="0"/>
              <a:t>Example:  Involve the child in important family discussions and ask for their opinion</a:t>
            </a:r>
          </a:p>
          <a:p>
            <a:pPr eaLnBrk="1" hangingPunct="1"/>
            <a:r>
              <a:rPr lang="en-US" dirty="0"/>
              <a:t>Example:  Invite the child to help create the family rules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6650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2DB7C56-3068-4D4D-8794-E481FBD82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4291" y="152400"/>
            <a:ext cx="7219265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15.3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0E831E-DEC9-4441-9BB9-A2F7308F3D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9723" y="1377630"/>
            <a:ext cx="6248400" cy="4038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dirty="0"/>
              <a:t>No matter how old children become, ______  ______ needs to be spent with ________.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dirty="0"/>
              <a:t>Children need to feel they are _________ members of the family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dirty="0"/>
              <a:t>Families should  _____  _______ together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dirty="0"/>
              <a:t>Children often join  _____ because they feel no sense of _________.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EAC5B-7409-4439-8C68-9E3F57247065}"/>
              </a:ext>
            </a:extLst>
          </p:cNvPr>
          <p:cNvSpPr txBox="1"/>
          <p:nvPr/>
        </p:nvSpPr>
        <p:spPr>
          <a:xfrm>
            <a:off x="2972896" y="5498460"/>
            <a:ext cx="5334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j-lt"/>
              </a:rPr>
              <a:t>important / meals / some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j-lt"/>
              </a:rPr>
              <a:t>family time / family / eat / gangs</a:t>
            </a:r>
          </a:p>
        </p:txBody>
      </p:sp>
    </p:spTree>
    <p:extLst>
      <p:ext uri="{BB962C8B-B14F-4D97-AF65-F5344CB8AC3E}">
        <p14:creationId xmlns:p14="http://schemas.microsoft.com/office/powerpoint/2010/main" val="130969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8A7E2FE-FBB6-4BEC-85A2-FD147352E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978" y="164460"/>
            <a:ext cx="7288886" cy="1100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15.3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2599D40-3ABE-43CB-B4AD-45586FFEF7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0547" y="1355154"/>
            <a:ext cx="5029748" cy="5943600"/>
          </a:xfrm>
        </p:spPr>
        <p:txBody>
          <a:bodyPr/>
          <a:lstStyle/>
          <a:p>
            <a:pPr algn="ctr" eaLnBrk="1" hangingPunct="1">
              <a:buFont typeface="Symbol" charset="0"/>
              <a:buNone/>
            </a:pPr>
            <a:r>
              <a:rPr lang="en-US" dirty="0"/>
              <a:t>Most powerful ideas learned </a:t>
            </a:r>
            <a:br>
              <a:rPr lang="en-US" dirty="0"/>
            </a:br>
            <a:r>
              <a:rPr lang="en-US" dirty="0"/>
              <a:t>from this Unit: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51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300"/>
                            </p:stCondLst>
                            <p:childTnLst>
                              <p:par>
                                <p:cTn id="5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1F4D94-9557-4686-81B3-8560B8194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7715" y="228589"/>
            <a:ext cx="8404476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Critical Family Concept: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13F60D-B34D-4D74-A718-4EA8CC19B19C}"/>
              </a:ext>
            </a:extLst>
          </p:cNvPr>
          <p:cNvSpPr/>
          <p:nvPr/>
        </p:nvSpPr>
        <p:spPr>
          <a:xfrm>
            <a:off x="2160740" y="2012852"/>
            <a:ext cx="48384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My kids need a strong sense of family and </a:t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</a:b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I’</a:t>
            </a:r>
            <a:r>
              <a:rPr lang="en-US" altLang="ja-JP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m </a:t>
            </a:r>
            <a:r>
              <a:rPr lang="en-US" altLang="ja-JP" sz="4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gonna</a:t>
            </a:r>
            <a:r>
              <a:rPr lang="en-US" altLang="ja-JP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</a:t>
            </a:r>
            <a:br>
              <a:rPr lang="en-US" altLang="ja-JP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</a:br>
            <a:r>
              <a:rPr lang="en-US" altLang="ja-JP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provide it</a:t>
            </a:r>
            <a:r>
              <a:rPr lang="en-US" altLang="ja-JP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83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0</TotalTime>
  <Words>188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HGS明朝E</vt:lpstr>
      <vt:lpstr>Arial</vt:lpstr>
      <vt:lpstr>Calibri</vt:lpstr>
      <vt:lpstr>Century Gothic</vt:lpstr>
      <vt:lpstr>Courier New</vt:lpstr>
      <vt:lpstr>Georgia</vt:lpstr>
      <vt:lpstr>Palatino Linotype</vt:lpstr>
      <vt:lpstr>Symbol</vt:lpstr>
      <vt:lpstr>Executive</vt:lpstr>
      <vt:lpstr>PowerPoint Presentation</vt:lpstr>
      <vt:lpstr>PowerPoint Presentation</vt:lpstr>
      <vt:lpstr>Unit 15: Objectives</vt:lpstr>
      <vt:lpstr>PowerPoint Presentation</vt:lpstr>
      <vt:lpstr>Group Activity 15.1</vt:lpstr>
      <vt:lpstr>Group Activity 15.2</vt:lpstr>
      <vt:lpstr>Review Activity 15.3</vt:lpstr>
      <vt:lpstr>Review Activity 15.3</vt:lpstr>
      <vt:lpstr>Critical Family Concept: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Office 2004 Test Drive User</dc:creator>
  <cp:lastModifiedBy>Fernanda Valadez</cp:lastModifiedBy>
  <cp:revision>18</cp:revision>
  <dcterms:created xsi:type="dcterms:W3CDTF">2017-02-21T21:30:01Z</dcterms:created>
  <dcterms:modified xsi:type="dcterms:W3CDTF">2017-07-22T19:13:27Z</dcterms:modified>
</cp:coreProperties>
</file>