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11"/>
  </p:notesMasterIdLst>
  <p:handoutMasterIdLst>
    <p:handoutMasterId r:id="rId12"/>
  </p:handoutMasterIdLst>
  <p:sldIdLst>
    <p:sldId id="790" r:id="rId2"/>
    <p:sldId id="932" r:id="rId3"/>
    <p:sldId id="933" r:id="rId4"/>
    <p:sldId id="934" r:id="rId5"/>
    <p:sldId id="935" r:id="rId6"/>
    <p:sldId id="936" r:id="rId7"/>
    <p:sldId id="937" r:id="rId8"/>
    <p:sldId id="938" r:id="rId9"/>
    <p:sldId id="939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EFAA"/>
    <a:srgbClr val="D0BB36"/>
    <a:srgbClr val="6600FF"/>
    <a:srgbClr val="4100A6"/>
    <a:srgbClr val="4B00BF"/>
    <a:srgbClr val="CD9906"/>
    <a:srgbClr val="342500"/>
    <a:srgbClr val="42300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DD9766C-D313-4A4C-B936-6446C3CFA1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2137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0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0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90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90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0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FCBF3F8-30C0-7A4F-B042-BB9544265F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2554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D07A2-C430-A047-BFF1-31FF2372E6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060356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3EF90-A218-CB42-A1DF-D633391F6A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25124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C1824-E97A-D447-BC8C-D4EFFB6D50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101018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81600" y="1600200"/>
            <a:ext cx="3810000" cy="4495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B56DA-3FCC-0147-9E5C-AE1E3E28760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82393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440A-10A3-FC4D-B4B8-A2777FD588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078694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7C496-A5B8-2841-88D5-02B81C4939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14853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87266-01BA-0442-9D1D-AC957C39F22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17463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F5342-ECCF-D04A-A8D0-998361A092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532708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93EC-3200-1441-93C0-D8303C135C6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541120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CA0BC-90D2-E548-8655-4C6C0D7D709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742189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EAC78-D247-CC43-911E-BD45F1591D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93506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EE588-BA16-C641-80D4-0B3EC8EAF9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96793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4973E9-585A-6346-9344-9B14FC563C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609600"/>
            <a:ext cx="5410200" cy="12414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algn="ctr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>
                <a:solidFill>
                  <a:schemeClr val="bg1"/>
                </a:solidFill>
                <a:latin typeface="Georgia"/>
                <a:ea typeface="+mj-ea"/>
                <a:cs typeface="Georgia"/>
              </a:rPr>
              <a:t>Bienvenidos a:</a:t>
            </a:r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343400"/>
            <a:ext cx="6400800" cy="177165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>
            <a:normAutofit lnSpcReduction="1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4800" b="1" i="0">
                <a:solidFill>
                  <a:srgbClr val="FFEFAA"/>
                </a:solidFill>
                <a:latin typeface="Georgia"/>
                <a:ea typeface="+mn-ea"/>
                <a:cs typeface="Georgia"/>
              </a:rPr>
              <a:t>SU</a:t>
            </a:r>
            <a:r>
              <a:rPr lang="en-US" b="0" i="0">
                <a:solidFill>
                  <a:srgbClr val="D0BB36"/>
                </a:solidFill>
                <a:ea typeface="+mn-ea"/>
                <a:cs typeface="+mn-cs"/>
              </a:rPr>
              <a:t> </a:t>
            </a:r>
            <a:r>
              <a:rPr lang="en-US" b="0" i="0">
                <a:solidFill>
                  <a:schemeClr val="bg1"/>
                </a:solidFill>
                <a:latin typeface="Georgia"/>
                <a:ea typeface="+mn-ea"/>
                <a:cs typeface="Georgia"/>
              </a:rPr>
              <a:t>guía para aprender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b="0" i="0">
                <a:solidFill>
                  <a:schemeClr val="bg1"/>
                </a:solidFill>
                <a:latin typeface="Georgia"/>
                <a:ea typeface="+mn-ea"/>
                <a:cs typeface="Georgia"/>
              </a:rPr>
              <a:t>cómo cambiar la conducta destructiva en los adolescentes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EB970070-AE12-C84A-BE4D-732292950E73}" type="slidenum">
              <a:rPr lang="en-US" sz="1200" b="0" i="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/>
                <a:cs typeface="ＭＳ Ｐゴシック"/>
              </a:rPr>
              <a:pPr algn="r">
                <a:buNone/>
              </a:pPr>
              <a:t>1</a:t>
            </a:fld>
            <a:endParaRPr lang="en-US" sz="1200" b="0" i="0">
              <a:solidFill>
                <a:schemeClr val="tx1">
                  <a:tint val="75000"/>
                </a:schemeClr>
              </a:solidFill>
              <a:latin typeface="Times New Roman"/>
              <a:ea typeface="ＭＳ Ｐゴシック"/>
              <a:cs typeface="ＭＳ Ｐゴシック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693738" y="297973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4" name="Picture 3" descr="parentprojec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400" y="1981200"/>
            <a:ext cx="5066826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152400" y="5562600"/>
            <a:ext cx="1981200" cy="584776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3200" b="0" i="0">
                <a:solidFill>
                  <a:srgbClr val="FFEFAA"/>
                </a:solidFill>
                <a:latin typeface="Georgia"/>
                <a:ea typeface="ＭＳ Ｐゴシック"/>
                <a:cs typeface="Georgia"/>
              </a:rPr>
              <a:t>Unidad 7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4350603"/>
            <a:ext cx="2286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Padres que se fortalecen... </a:t>
            </a:r>
          </a:p>
          <a:p>
            <a:pPr algn="r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…adolescentes </a:t>
            </a: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que se transforman.</a:t>
            </a:r>
            <a:endParaRPr lang="es-ES" sz="1600" dirty="0">
              <a:solidFill>
                <a:srgbClr val="D0BB36"/>
              </a:solidFill>
              <a:latin typeface="DINCond-BoldAlternate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4638"/>
            <a:ext cx="5943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Unidad siete:   </a:t>
            </a:r>
            <a:r>
              <a:rPr lang="en-US" sz="4400" b="1" i="0">
                <a:solidFill>
                  <a:srgbClr val="FFEFAA"/>
                </a:solidFill>
                <a:latin typeface="Georgia"/>
                <a:ea typeface="ＭＳ Ｐゴシック"/>
                <a:cs typeface="Georgia"/>
              </a:rPr>
              <a:t>Objetivos</a:t>
            </a:r>
          </a:p>
        </p:txBody>
      </p:sp>
      <p:sp>
        <p:nvSpPr>
          <p:cNvPr id="1143811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798638"/>
            <a:ext cx="5943600" cy="4525962"/>
          </a:xfrm>
        </p:spPr>
        <p:txBody>
          <a:bodyPr/>
          <a:lstStyle/>
          <a:p>
            <a:pPr marL="347472" indent="-347472" algn="l" defTabSz="457200">
              <a:spcBef>
                <a:spcPts val="768"/>
              </a:spcBef>
              <a:spcAft>
                <a:spcPts val="0"/>
              </a:spcAft>
              <a:buNone/>
            </a:pPr>
            <a:r>
              <a:rPr lang="en-US" sz="3200" b="1" i="0" u="sng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Los padres de familia podrán:</a:t>
            </a: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None/>
            </a:pPr>
            <a:endParaRPr lang="en-US" sz="2800" dirty="0" smtClean="0">
              <a:latin typeface="Calibri"/>
            </a:endParaRP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Identificar y ubicar los recursos disponibles en sus comunidades</a:t>
            </a: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Discutir la necesidad de apoyo emocional, a medida que continua el proceso de cambios en cada hogar</a:t>
            </a: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Usar estrategias de consejos W.I.S.E.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C30B9C75-623C-2A4E-B686-97C3B161A45D}" type="slidenum">
              <a:rPr lang="en-US" sz="1200" b="0" i="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/>
                <a:cs typeface="ＭＳ Ｐゴシック"/>
              </a:rPr>
              <a:pPr algn="r">
                <a:buNone/>
              </a:pPr>
              <a:t>2</a:t>
            </a:fld>
            <a:endParaRPr lang="en-US" sz="1200" b="0" i="0">
              <a:solidFill>
                <a:schemeClr val="tx1">
                  <a:tint val="75000"/>
                </a:schemeClr>
              </a:solidFill>
              <a:latin typeface="Times New Roman"/>
              <a:ea typeface="ＭＳ Ｐゴシック"/>
              <a:cs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562600"/>
            <a:ext cx="1981200" cy="584776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3200" b="0" i="0">
                <a:solidFill>
                  <a:srgbClr val="FFEFAA"/>
                </a:solidFill>
                <a:latin typeface="Georgia"/>
                <a:ea typeface="ＭＳ Ｐゴシック"/>
                <a:cs typeface="Georgia"/>
              </a:rPr>
              <a:t>Unidad 7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0" y="4350603"/>
            <a:ext cx="2286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Padres que se fortalecen... </a:t>
            </a:r>
          </a:p>
          <a:p>
            <a:pPr algn="r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…adolescentes </a:t>
            </a: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que se transforman.</a:t>
            </a:r>
            <a:endParaRPr lang="es-ES" sz="1600" dirty="0">
              <a:solidFill>
                <a:srgbClr val="D0BB36"/>
              </a:solidFill>
              <a:latin typeface="DINCond-BoldAlternate" pitchFamily="50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4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4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4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4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11438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6324600" cy="1206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1">
                <a:solidFill>
                  <a:srgbClr val="FFEFAA"/>
                </a:solidFill>
                <a:latin typeface="Georgia"/>
                <a:ea typeface="ＭＳ Ｐゴシック"/>
                <a:cs typeface="Georgia"/>
              </a:rPr>
              <a:t>¡Preséntese a </a:t>
            </a:r>
            <a:br>
              <a:rPr lang="en-US" sz="4400" b="0" i="1">
                <a:solidFill>
                  <a:srgbClr val="FFEFAA"/>
                </a:solidFill>
                <a:latin typeface="Georgia"/>
                <a:ea typeface="ＭＳ Ｐゴシック"/>
                <a:cs typeface="Georgia"/>
              </a:rPr>
            </a:br>
            <a:r>
              <a:rPr lang="en-US" sz="4400" b="0" i="1">
                <a:solidFill>
                  <a:srgbClr val="FFEFAA"/>
                </a:solidFill>
                <a:latin typeface="Georgia"/>
                <a:ea typeface="ＭＳ Ｐゴシック"/>
                <a:cs typeface="Georgia"/>
              </a:rPr>
              <a:t>su grupo!</a:t>
            </a:r>
          </a:p>
        </p:txBody>
      </p:sp>
      <p:sp>
        <p:nvSpPr>
          <p:cNvPr id="1144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0" y="1905000"/>
            <a:ext cx="2362200" cy="4495800"/>
          </a:xfrm>
        </p:spPr>
        <p:txBody>
          <a:bodyPr/>
          <a:lstStyle/>
          <a:p>
            <a:pPr marL="347472" indent="-347472" algn="l" defTabSz="457200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Su nombre</a:t>
            </a:r>
          </a:p>
          <a:p>
            <a:pPr marL="347472" indent="-347472" algn="ctr" defTabSz="45720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alibri"/>
            </a:endParaRPr>
          </a:p>
          <a:p>
            <a:pPr marL="347472" indent="-347472" algn="l" defTabSz="457200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Nombres y edades de sus hijos</a:t>
            </a:r>
          </a:p>
        </p:txBody>
      </p:sp>
      <p:pic>
        <p:nvPicPr>
          <p:cNvPr id="41988" name="Picture 4" descr="C:\Program Files\Common Files\Microsoft Shared\Clipart\cagcat50\bd05584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750" b="5750"/>
          <a:stretch>
            <a:fillRect/>
          </a:stretch>
        </p:blipFill>
        <p:spPr>
          <a:xfrm>
            <a:off x="5181600" y="1752600"/>
            <a:ext cx="3810000" cy="44958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A2F35E8C-93F7-BD41-8E5B-C6806870F923}" type="slidenum">
              <a:rPr lang="en-US" sz="1200" b="0" i="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/>
                <a:cs typeface="ＭＳ Ｐゴシック"/>
              </a:rPr>
              <a:pPr algn="r">
                <a:buNone/>
              </a:pPr>
              <a:t>3</a:t>
            </a:fld>
            <a:endParaRPr lang="en-US" sz="1200" b="0" i="0">
              <a:solidFill>
                <a:schemeClr val="tx1">
                  <a:tint val="75000"/>
                </a:schemeClr>
              </a:solidFill>
              <a:latin typeface="Times New Roman"/>
              <a:ea typeface="ＭＳ Ｐゴシック"/>
              <a:cs typeface="ＭＳ Ｐゴシック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350603"/>
            <a:ext cx="2286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Padres que se fortalecen... </a:t>
            </a:r>
          </a:p>
          <a:p>
            <a:pPr algn="r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…adolescentes </a:t>
            </a: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que se transforman.</a:t>
            </a:r>
            <a:endParaRPr lang="es-ES" sz="1600" dirty="0">
              <a:solidFill>
                <a:srgbClr val="D0BB36"/>
              </a:solidFill>
              <a:latin typeface="DINCond-BoldAlternate" pitchFamily="50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4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4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4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4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11448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914400"/>
            <a:ext cx="60198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dirty="0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Los padres </a:t>
            </a:r>
            <a:r>
              <a:rPr lang="en-US" sz="4400" b="0" i="0" dirty="0" err="1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necesitan</a:t>
            </a:r>
            <a:r>
              <a:rPr lang="en-US" sz="4400" b="0" i="0" dirty="0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 </a:t>
            </a:r>
            <a:r>
              <a:rPr lang="en-US" sz="4400" b="0" i="0" dirty="0" err="1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tres</a:t>
            </a:r>
            <a:r>
              <a:rPr lang="en-US" sz="4400" b="0" i="0" dirty="0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 </a:t>
            </a:r>
            <a:r>
              <a:rPr lang="en-US" sz="4400" b="0" i="0" dirty="0" err="1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cosas</a:t>
            </a:r>
            <a:r>
              <a:rPr lang="en-US" sz="4400" b="0" i="0" dirty="0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 </a:t>
            </a:r>
            <a:r>
              <a:rPr lang="en-US" sz="4400" b="0" i="0" dirty="0" err="1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para</a:t>
            </a:r>
            <a:r>
              <a:rPr lang="en-US" sz="4400" b="0" i="0" dirty="0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 </a:t>
            </a:r>
            <a:r>
              <a:rPr lang="en-US" sz="4400" b="0" i="0" dirty="0" err="1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cambiar</a:t>
            </a:r>
            <a:r>
              <a:rPr lang="en-US" sz="4400" b="0" i="0" dirty="0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 la </a:t>
            </a:r>
            <a:r>
              <a:rPr lang="en-US" sz="4400" b="0" i="0" dirty="0" err="1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conducta</a:t>
            </a:r>
            <a:r>
              <a:rPr lang="en-US" sz="4400" b="0" i="0" dirty="0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 </a:t>
            </a:r>
            <a:r>
              <a:rPr lang="en-US" sz="4400" b="0" i="0" dirty="0" err="1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destructiva</a:t>
            </a:r>
            <a:r>
              <a:rPr lang="en-US" sz="4400" b="0" i="0" dirty="0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 </a:t>
            </a:r>
            <a:r>
              <a:rPr lang="en-US" sz="4400" b="0" i="0" dirty="0" err="1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adolescente</a:t>
            </a:r>
            <a:r>
              <a:rPr lang="en-US" sz="4400" b="0" i="0" dirty="0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:</a:t>
            </a:r>
          </a:p>
        </p:txBody>
      </p:sp>
      <p:sp>
        <p:nvSpPr>
          <p:cNvPr id="1145859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2332038"/>
            <a:ext cx="6019800" cy="4525962"/>
          </a:xfrm>
        </p:spPr>
        <p:txBody>
          <a:bodyPr/>
          <a:lstStyle/>
          <a:p>
            <a:pPr marL="347472" indent="-347472" algn="l" defTabSz="4572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dirty="0" smtClean="0">
              <a:latin typeface="Calibri"/>
            </a:endParaRPr>
          </a:p>
          <a:p>
            <a:pPr marL="347472" indent="-347472" algn="l" defTabSz="457200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Deseo</a:t>
            </a:r>
          </a:p>
          <a:p>
            <a:pPr marL="347472" indent="-347472" algn="l" defTabSz="4572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dirty="0" smtClean="0">
              <a:latin typeface="Calibri"/>
            </a:endParaRPr>
          </a:p>
          <a:p>
            <a:pPr marL="347472" indent="-347472" algn="l" defTabSz="457200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Información</a:t>
            </a:r>
          </a:p>
          <a:p>
            <a:pPr marL="347472" indent="-347472" algn="l" defTabSz="4572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dirty="0" smtClean="0">
              <a:latin typeface="Calibri"/>
            </a:endParaRPr>
          </a:p>
          <a:p>
            <a:pPr marL="347472" indent="-347472" algn="l" defTabSz="457200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Apoyo emocional y práctico</a:t>
            </a:r>
          </a:p>
          <a:p>
            <a:pPr marL="347472" indent="-347472" algn="l" defTabSz="4572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dirty="0" smtClean="0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BE32D721-F728-974D-925C-E9D45C3D6CE7}" type="slidenum">
              <a:rPr lang="en-US" sz="1200" b="0" i="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/>
                <a:cs typeface="ＭＳ Ｐゴシック"/>
              </a:rPr>
              <a:pPr algn="r">
                <a:buNone/>
              </a:pPr>
              <a:t>4</a:t>
            </a:fld>
            <a:endParaRPr lang="en-US" sz="1200" b="0" i="0">
              <a:solidFill>
                <a:schemeClr val="tx1">
                  <a:tint val="75000"/>
                </a:schemeClr>
              </a:solidFill>
              <a:latin typeface="Times New Roman"/>
              <a:ea typeface="ＭＳ Ｐゴシック"/>
              <a:cs typeface="ＭＳ Ｐゴシック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4350603"/>
            <a:ext cx="2286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Padres que se fortalecen... </a:t>
            </a:r>
          </a:p>
          <a:p>
            <a:pPr algn="r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…adolescentes </a:t>
            </a: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que se transforman.</a:t>
            </a:r>
            <a:endParaRPr lang="es-ES" sz="1600" dirty="0">
              <a:solidFill>
                <a:srgbClr val="D0BB36"/>
              </a:solidFill>
              <a:latin typeface="DINCond-BoldAlternate" pitchFamily="50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4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4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4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4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4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11458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74638"/>
            <a:ext cx="60198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>
                <a:solidFill>
                  <a:srgbClr val="FFFFFF"/>
                </a:solidFill>
                <a:latin typeface="Georgia"/>
                <a:ea typeface="ＭＳ Ｐゴシック"/>
                <a:cs typeface="Georgia"/>
              </a:rPr>
              <a:t>Actividad de repaso 7.3</a:t>
            </a:r>
          </a:p>
        </p:txBody>
      </p:sp>
      <p:sp>
        <p:nvSpPr>
          <p:cNvPr id="1146883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1447800"/>
            <a:ext cx="6248400" cy="3962400"/>
          </a:xfrm>
        </p:spPr>
        <p:txBody>
          <a:bodyPr/>
          <a:lstStyle/>
          <a:p>
            <a:pPr marL="612648" indent="-612648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Symbol"/>
              <a:buAutoNum type="arabicPeriod"/>
            </a:pP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Encontrar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______________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para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sus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hijos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,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es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tan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importante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como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encontrar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 ___________________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para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usted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.</a:t>
            </a:r>
          </a:p>
          <a:p>
            <a:pPr marL="612648" indent="-612648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Symbol"/>
              <a:buAutoNum type="arabicPeriod"/>
            </a:pP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Los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grupos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de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apoyo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pueden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ofrecer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tanto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apoyo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___________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como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emocional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para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sus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integrantes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.</a:t>
            </a:r>
          </a:p>
          <a:p>
            <a:pPr marL="612648" indent="-612648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Symbol"/>
              <a:buAutoNum type="arabicPeriod"/>
            </a:pP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Los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chicos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necesitan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que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les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digan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cuánto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los _______________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todos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los </a:t>
            </a:r>
            <a:r>
              <a:rPr lang="en-US" sz="2800" b="0" i="0" dirty="0" err="1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días</a:t>
            </a: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.</a:t>
            </a:r>
          </a:p>
          <a:p>
            <a:pPr marL="612648" indent="-612648" algn="ctr" defTabSz="457200">
              <a:spcBef>
                <a:spcPts val="672"/>
              </a:spcBef>
              <a:spcAft>
                <a:spcPts val="0"/>
              </a:spcAft>
              <a:buNone/>
            </a:pPr>
            <a:r>
              <a:rPr lang="en-US" sz="2800" b="0" i="0" dirty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587E1188-EF5E-D24E-B0B6-7838502B95D9}" type="slidenum">
              <a:rPr lang="en-US" sz="1200" b="0" i="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/>
                <a:cs typeface="ＭＳ Ｐゴシック"/>
              </a:rPr>
              <a:pPr algn="r">
                <a:buNone/>
              </a:pPr>
              <a:t>5</a:t>
            </a:fld>
            <a:endParaRPr lang="en-US" sz="1200" b="0" i="0">
              <a:solidFill>
                <a:schemeClr val="tx1">
                  <a:tint val="75000"/>
                </a:schemeClr>
              </a:solidFill>
              <a:latin typeface="Times New Roman"/>
              <a:ea typeface="ＭＳ Ｐゴシック"/>
              <a:cs typeface="ＭＳ Ｐゴシック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95600" y="5950803"/>
            <a:ext cx="617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None/>
            </a:pPr>
            <a:r>
              <a:rPr lang="en-US" sz="2800" b="1" i="0" dirty="0" err="1">
                <a:solidFill>
                  <a:srgbClr val="FFEFAA"/>
                </a:solidFill>
                <a:latin typeface="Calibri"/>
                <a:ea typeface="ＭＳ Ｐゴシック"/>
                <a:cs typeface="ＭＳ Ｐゴシック"/>
              </a:rPr>
              <a:t>práctico</a:t>
            </a:r>
            <a:r>
              <a:rPr lang="en-US" sz="2800" b="1" i="0" dirty="0">
                <a:solidFill>
                  <a:srgbClr val="FFEFAA"/>
                </a:solidFill>
                <a:latin typeface="Calibri"/>
                <a:ea typeface="ＭＳ Ｐゴシック"/>
                <a:cs typeface="ＭＳ Ｐゴシック"/>
              </a:rPr>
              <a:t>     </a:t>
            </a:r>
            <a:r>
              <a:rPr lang="en-US" sz="2800" b="1" i="0" dirty="0" err="1">
                <a:solidFill>
                  <a:srgbClr val="FFEFAA"/>
                </a:solidFill>
                <a:latin typeface="Calibri"/>
                <a:ea typeface="ＭＳ Ｐゴシック"/>
                <a:cs typeface="ＭＳ Ｐゴシック"/>
              </a:rPr>
              <a:t>apoyo</a:t>
            </a:r>
            <a:r>
              <a:rPr lang="en-US" sz="2800" b="1" i="0" dirty="0">
                <a:solidFill>
                  <a:srgbClr val="FFEFAA"/>
                </a:solidFill>
                <a:latin typeface="Calibri"/>
                <a:ea typeface="ＭＳ Ｐゴシック"/>
                <a:cs typeface="ＭＳ Ｐゴシック"/>
              </a:rPr>
              <a:t>       </a:t>
            </a:r>
            <a:r>
              <a:rPr lang="en-US" sz="2800" b="1" i="0" dirty="0" err="1">
                <a:solidFill>
                  <a:srgbClr val="FFEFAA"/>
                </a:solidFill>
                <a:latin typeface="Calibri"/>
                <a:ea typeface="ＭＳ Ｐゴシック"/>
                <a:cs typeface="ＭＳ Ｐゴシック"/>
              </a:rPr>
              <a:t>ayuda</a:t>
            </a:r>
            <a:r>
              <a:rPr lang="en-US" sz="2800" b="1" i="0" dirty="0">
                <a:solidFill>
                  <a:srgbClr val="FFEFAA"/>
                </a:solidFill>
                <a:latin typeface="Calibri"/>
                <a:ea typeface="ＭＳ Ｐゴシック"/>
                <a:cs typeface="ＭＳ Ｐゴシック"/>
              </a:rPr>
              <a:t>    </a:t>
            </a:r>
            <a:r>
              <a:rPr lang="en-US" sz="2800" b="1" i="0" dirty="0" err="1">
                <a:solidFill>
                  <a:srgbClr val="FFEFAA"/>
                </a:solidFill>
                <a:latin typeface="Calibri"/>
                <a:ea typeface="ＭＳ Ｐゴシック"/>
                <a:cs typeface="ＭＳ Ｐゴシック"/>
              </a:rPr>
              <a:t>aman</a:t>
            </a:r>
            <a:endParaRPr lang="en-US" sz="2800" b="1" i="0" dirty="0">
              <a:solidFill>
                <a:srgbClr val="FFEFAA"/>
              </a:solidFill>
              <a:latin typeface="Calibri"/>
              <a:ea typeface="ＭＳ Ｐゴシック"/>
              <a:cs typeface="ＭＳ Ｐゴシック"/>
            </a:endParaRP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0" y="4350603"/>
            <a:ext cx="2286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Padres que se fortalecen... </a:t>
            </a:r>
          </a:p>
          <a:p>
            <a:pPr algn="r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…adolescentes </a:t>
            </a: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que se transforman.</a:t>
            </a:r>
            <a:endParaRPr lang="es-ES" sz="1600" dirty="0">
              <a:solidFill>
                <a:srgbClr val="D0BB36"/>
              </a:solidFill>
              <a:latin typeface="DINCond-BoldAlternate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215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325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4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4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4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882" grpId="0"/>
      <p:bldP spid="1146883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4638"/>
            <a:ext cx="5943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Actividad de repaso 7.3</a:t>
            </a:r>
          </a:p>
        </p:txBody>
      </p:sp>
      <p:sp>
        <p:nvSpPr>
          <p:cNvPr id="114790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524000"/>
            <a:ext cx="6553200" cy="5334000"/>
          </a:xfrm>
        </p:spPr>
        <p:txBody>
          <a:bodyPr/>
          <a:lstStyle/>
          <a:p>
            <a:pPr marL="347472" indent="-347472" algn="ctr" defTabSz="457200">
              <a:spcBef>
                <a:spcPts val="672"/>
              </a:spcBef>
              <a:spcAft>
                <a:spcPts val="0"/>
              </a:spcAft>
              <a:buNone/>
            </a:pPr>
            <a:r>
              <a:rPr lang="en-US" sz="2800" b="0" i="0">
                <a:solidFill>
                  <a:srgbClr val="FFEFAA"/>
                </a:solidFill>
                <a:latin typeface="Calibri"/>
                <a:ea typeface="ＭＳ Ｐゴシック"/>
                <a:cs typeface="ＭＳ Ｐゴシック"/>
              </a:rPr>
              <a:t>Ideas más poderosas que aprendió en esta unidad:</a:t>
            </a: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 </a:t>
            </a: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8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 </a:t>
            </a:r>
          </a:p>
          <a:p>
            <a:pPr marL="347472" indent="-347472" algn="l" defTabSz="457200">
              <a:spcBef>
                <a:spcPts val="672"/>
              </a:spcBef>
              <a:spcAft>
                <a:spcPts val="0"/>
              </a:spcAft>
              <a:buFont typeface="Arial"/>
              <a:buChar char="•"/>
            </a:pPr>
            <a:endParaRPr lang="en-US" sz="2800" dirty="0" smtClean="0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2BD99B9B-7472-4340-9643-7C7C679C02D1}" type="slidenum">
              <a:rPr lang="en-US" sz="1200" b="0" i="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/>
                <a:cs typeface="ＭＳ Ｐゴシック"/>
              </a:rPr>
              <a:pPr algn="r">
                <a:buNone/>
              </a:pPr>
              <a:t>6</a:t>
            </a:fld>
            <a:endParaRPr lang="en-US" sz="1200" b="0" i="0">
              <a:solidFill>
                <a:schemeClr val="tx1">
                  <a:tint val="75000"/>
                </a:schemeClr>
              </a:solidFill>
              <a:latin typeface="Times New Roman"/>
              <a:ea typeface="ＭＳ Ｐゴシック"/>
              <a:cs typeface="ＭＳ Ｐゴシック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4350603"/>
            <a:ext cx="2286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Padres que se fortalecen... </a:t>
            </a:r>
          </a:p>
          <a:p>
            <a:pPr algn="r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…adolescentes </a:t>
            </a: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que se transforman.</a:t>
            </a:r>
            <a:endParaRPr lang="es-ES" sz="1600" dirty="0">
              <a:solidFill>
                <a:srgbClr val="D0BB36"/>
              </a:solidFill>
              <a:latin typeface="DINCond-BoldAlternate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4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14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4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4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4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4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4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4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4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14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4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4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14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4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4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4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14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6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4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4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4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4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14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850"/>
                            </p:stCondLst>
                            <p:childTnLst>
                              <p:par>
                                <p:cTn id="6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4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4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4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4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14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7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4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4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4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4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114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906" grpId="0"/>
      <p:bldP spid="11479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4638"/>
            <a:ext cx="5943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>
                <a:solidFill>
                  <a:schemeClr val="bg1"/>
                </a:solidFill>
                <a:latin typeface="Georgia"/>
                <a:ea typeface="ＭＳ Ｐゴシック"/>
                <a:cs typeface="Georgia"/>
              </a:rPr>
              <a:t>Actividad grupal 7.5</a:t>
            </a:r>
          </a:p>
        </p:txBody>
      </p:sp>
      <p:sp>
        <p:nvSpPr>
          <p:cNvPr id="1148931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676400"/>
            <a:ext cx="6248400" cy="4495800"/>
          </a:xfrm>
        </p:spPr>
        <p:txBody>
          <a:bodyPr/>
          <a:lstStyle/>
          <a:p>
            <a:pPr marL="612648" indent="-612648" algn="l" defTabSz="457200">
              <a:lnSpc>
                <a:spcPct val="130000"/>
              </a:lnSpc>
              <a:spcBef>
                <a:spcPts val="576"/>
              </a:spcBef>
              <a:spcAft>
                <a:spcPts val="0"/>
              </a:spcAft>
              <a:buClr>
                <a:schemeClr val="tx1"/>
              </a:buClr>
              <a:buFont typeface="Symbol"/>
              <a:buAutoNum type="arabicPeriod"/>
            </a:pPr>
            <a:r>
              <a:rPr lang="en-US" sz="24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Sí / No							¿Por qué?:</a:t>
            </a:r>
          </a:p>
          <a:p>
            <a:pPr marL="612648" indent="-612648" algn="l" defTabSz="457200">
              <a:lnSpc>
                <a:spcPct val="130000"/>
              </a:lnSpc>
              <a:spcBef>
                <a:spcPts val="576"/>
              </a:spcBef>
              <a:spcAft>
                <a:spcPts val="0"/>
              </a:spcAft>
              <a:buClr>
                <a:schemeClr val="tx1"/>
              </a:buClr>
              <a:buFont typeface="Symbol"/>
              <a:buAutoNum type="arabicPeriod"/>
            </a:pPr>
            <a:r>
              <a:rPr lang="en-US" sz="24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Sí / No							¿Por qué?:</a:t>
            </a:r>
          </a:p>
          <a:p>
            <a:pPr marL="612648" indent="-612648" algn="l" defTabSz="457200">
              <a:lnSpc>
                <a:spcPct val="130000"/>
              </a:lnSpc>
              <a:spcBef>
                <a:spcPts val="576"/>
              </a:spcBef>
              <a:spcAft>
                <a:spcPts val="0"/>
              </a:spcAft>
              <a:buClr>
                <a:schemeClr val="tx1"/>
              </a:buClr>
              <a:buFont typeface="Symbol"/>
              <a:buAutoNum type="arabicPeriod"/>
            </a:pPr>
            <a:r>
              <a:rPr lang="en-US" sz="24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Sí / No							¿Por qué?:</a:t>
            </a:r>
          </a:p>
          <a:p>
            <a:pPr marL="612648" indent="-612648" algn="l" defTabSz="457200">
              <a:lnSpc>
                <a:spcPct val="130000"/>
              </a:lnSpc>
              <a:spcBef>
                <a:spcPts val="576"/>
              </a:spcBef>
              <a:spcAft>
                <a:spcPts val="0"/>
              </a:spcAft>
              <a:buClr>
                <a:schemeClr val="tx1"/>
              </a:buClr>
              <a:buFont typeface="Symbol"/>
              <a:buAutoNum type="arabicPeriod"/>
            </a:pPr>
            <a:r>
              <a:rPr lang="en-US" sz="24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Sí / No							¿Por qué?:</a:t>
            </a:r>
          </a:p>
          <a:p>
            <a:pPr marL="612648" indent="-612648" algn="l" defTabSz="457200">
              <a:lnSpc>
                <a:spcPct val="130000"/>
              </a:lnSpc>
              <a:spcBef>
                <a:spcPts val="576"/>
              </a:spcBef>
              <a:spcAft>
                <a:spcPts val="0"/>
              </a:spcAft>
              <a:buClr>
                <a:schemeClr val="tx1"/>
              </a:buClr>
              <a:buFont typeface="Symbol"/>
              <a:buAutoNum type="arabicPeriod"/>
            </a:pPr>
            <a:r>
              <a:rPr lang="en-US" sz="24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Sí / No							¿Por qué?:</a:t>
            </a:r>
          </a:p>
          <a:p>
            <a:pPr marL="612648" indent="-612648" algn="l" defTabSz="457200">
              <a:lnSpc>
                <a:spcPct val="90000"/>
              </a:lnSpc>
              <a:spcBef>
                <a:spcPts val="576"/>
              </a:spcBef>
              <a:spcAft>
                <a:spcPts val="0"/>
              </a:spcAft>
              <a:buFont typeface="Symbol"/>
              <a:buAutoNum type="arabicPeriod"/>
            </a:pPr>
            <a:endParaRPr lang="en-US" sz="2400" dirty="0" smtClean="0">
              <a:latin typeface="Calibri"/>
            </a:endParaRPr>
          </a:p>
          <a:p>
            <a:pPr marL="612648" indent="-612648" algn="l" defTabSz="457200">
              <a:lnSpc>
                <a:spcPct val="90000"/>
              </a:lnSpc>
              <a:spcBef>
                <a:spcPts val="576"/>
              </a:spcBef>
              <a:spcAft>
                <a:spcPts val="0"/>
              </a:spcAft>
              <a:buFont typeface="Symbol"/>
              <a:buAutoNum type="arabicPeriod"/>
            </a:pPr>
            <a:endParaRPr lang="en-US" sz="2400" dirty="0" smtClean="0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DE5DC64C-D07C-1640-A2FD-B16F9C11664D}" type="slidenum">
              <a:rPr lang="en-US" sz="1200" b="0" i="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/>
                <a:cs typeface="ＭＳ Ｐゴシック"/>
              </a:rPr>
              <a:pPr algn="r">
                <a:buNone/>
              </a:pPr>
              <a:t>7</a:t>
            </a:fld>
            <a:endParaRPr lang="en-US" sz="1200" b="0" i="0">
              <a:solidFill>
                <a:schemeClr val="tx1">
                  <a:tint val="75000"/>
                </a:schemeClr>
              </a:solidFill>
              <a:latin typeface="Times New Roman"/>
              <a:ea typeface="ＭＳ Ｐゴシック"/>
              <a:cs typeface="ＭＳ Ｐゴシック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4350603"/>
            <a:ext cx="2286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Padres que se fortalecen... </a:t>
            </a:r>
          </a:p>
          <a:p>
            <a:pPr algn="r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…adolescentes </a:t>
            </a: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que se transforman.</a:t>
            </a:r>
            <a:endParaRPr lang="es-ES" sz="1600" dirty="0">
              <a:solidFill>
                <a:srgbClr val="D0BB36"/>
              </a:solidFill>
              <a:latin typeface="DINCond-BoldAlternate" pitchFamily="50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930" grpId="0"/>
      <p:bldP spid="11489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74638"/>
            <a:ext cx="60198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>
                <a:solidFill>
                  <a:srgbClr val="FFFFFF"/>
                </a:solidFill>
                <a:latin typeface="Georgia"/>
                <a:ea typeface="ＭＳ Ｐゴシック"/>
                <a:cs typeface="Georgia"/>
              </a:rPr>
              <a:t>Formato de grupo de apoyo</a:t>
            </a:r>
          </a:p>
        </p:txBody>
      </p:sp>
      <p:sp>
        <p:nvSpPr>
          <p:cNvPr id="1149955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5791200" cy="4525963"/>
          </a:xfrm>
        </p:spPr>
        <p:txBody>
          <a:bodyPr/>
          <a:lstStyle/>
          <a:p>
            <a:pPr marL="347472" indent="-347472" algn="l" defTabSz="457200">
              <a:lnSpc>
                <a:spcPct val="140000"/>
              </a:lnSpc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Anuncios</a:t>
            </a:r>
          </a:p>
          <a:p>
            <a:pPr marL="347472" indent="-347472" algn="l" defTabSz="457200">
              <a:lnSpc>
                <a:spcPct val="140000"/>
              </a:lnSpc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Reporte  </a:t>
            </a:r>
            <a:r>
              <a:rPr lang="en-US" sz="3200" b="0" i="0">
                <a:solidFill>
                  <a:srgbClr val="FF0000"/>
                </a:solidFill>
                <a:latin typeface="Calibri"/>
                <a:ea typeface="ＭＳ Ｐゴシック"/>
                <a:cs typeface="ＭＳ Ｐゴシック"/>
              </a:rPr>
              <a:t>(Escuchamos a todos)</a:t>
            </a:r>
          </a:p>
          <a:p>
            <a:pPr marL="347472" indent="-347472" algn="l" defTabSz="457200">
              <a:lnSpc>
                <a:spcPct val="140000"/>
              </a:lnSpc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Proceso del grupo</a:t>
            </a:r>
          </a:p>
          <a:p>
            <a:pPr marL="347472" indent="-347472" algn="l" defTabSz="457200">
              <a:lnSpc>
                <a:spcPct val="140000"/>
              </a:lnSpc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Tiempo individual</a:t>
            </a:r>
          </a:p>
          <a:p>
            <a:pPr marL="347472" indent="-347472" algn="l" defTabSz="457200">
              <a:lnSpc>
                <a:spcPct val="140000"/>
              </a:lnSpc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3200" b="0" i="0">
                <a:solidFill>
                  <a:schemeClr val="tx1"/>
                </a:solidFill>
                <a:latin typeface="Calibri"/>
                <a:ea typeface="ＭＳ Ｐゴシック"/>
                <a:cs typeface="ＭＳ Ｐゴシック"/>
              </a:rPr>
              <a:t>Clausura  </a:t>
            </a:r>
            <a:r>
              <a:rPr lang="en-US" sz="3200" b="0" i="0">
                <a:solidFill>
                  <a:srgbClr val="FF0000"/>
                </a:solidFill>
                <a:latin typeface="Calibri"/>
                <a:ea typeface="ＭＳ Ｐゴシック"/>
                <a:cs typeface="ＭＳ Ｐゴシック"/>
              </a:rPr>
              <a:t>(Escuchamos a todos)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A1FA945A-8ED0-AA49-8E8B-28BE4F4A122E}" type="slidenum">
              <a:rPr lang="en-US" sz="1200" b="0" i="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/>
                <a:cs typeface="ＭＳ Ｐゴシック"/>
              </a:rPr>
              <a:pPr algn="r">
                <a:buNone/>
              </a:pPr>
              <a:t>8</a:t>
            </a:fld>
            <a:endParaRPr lang="en-US" sz="1200" b="0" i="0">
              <a:solidFill>
                <a:schemeClr val="tx1">
                  <a:tint val="75000"/>
                </a:schemeClr>
              </a:solidFill>
              <a:latin typeface="Times New Roman"/>
              <a:ea typeface="ＭＳ Ｐゴシック"/>
              <a:cs typeface="ＭＳ Ｐゴシック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4350603"/>
            <a:ext cx="2286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Padres que se fortalecen... </a:t>
            </a:r>
          </a:p>
          <a:p>
            <a:pPr algn="r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…adolescentes </a:t>
            </a: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que se transforman.</a:t>
            </a:r>
            <a:endParaRPr lang="es-ES" sz="1600" dirty="0">
              <a:solidFill>
                <a:srgbClr val="D0BB36"/>
              </a:solidFill>
              <a:latin typeface="DINCond-BoldAlternate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4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4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4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4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11499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85800"/>
            <a:ext cx="58674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>
                <a:solidFill>
                  <a:srgbClr val="FFFFFF"/>
                </a:solidFill>
                <a:latin typeface="Georgia"/>
                <a:ea typeface="ＭＳ Ｐゴシック"/>
                <a:cs typeface="Georgia"/>
              </a:rPr>
              <a:t>Conceptos familiares críticos:</a:t>
            </a:r>
          </a:p>
        </p:txBody>
      </p:sp>
      <p:sp>
        <p:nvSpPr>
          <p:cNvPr id="1150979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2667000"/>
            <a:ext cx="6096000" cy="1524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347472" indent="-347472" algn="ctr" defTabSz="457200">
              <a:spcBef>
                <a:spcPts val="864"/>
              </a:spcBef>
              <a:spcAft>
                <a:spcPts val="0"/>
              </a:spcAft>
              <a:buNone/>
            </a:pPr>
            <a:r>
              <a:rPr lang="en-US" sz="3600" b="0" i="1" dirty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Les</a:t>
            </a:r>
            <a:r>
              <a:rPr lang="ja-JP" altLang="en-US" sz="3600" b="0" i="1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 </a:t>
            </a:r>
            <a:r>
              <a:rPr lang="en-US" altLang="ja-JP" sz="3600" b="0" i="1" dirty="0" err="1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diré</a:t>
            </a:r>
            <a:r>
              <a:rPr lang="en-US" altLang="ja-JP" sz="3600" b="0" i="1" dirty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 a </a:t>
            </a:r>
            <a:r>
              <a:rPr lang="en-US" altLang="ja-JP" sz="3600" b="0" i="1" dirty="0" err="1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mis</a:t>
            </a:r>
            <a:r>
              <a:rPr lang="en-US" altLang="ja-JP" sz="3600" b="0" i="1" dirty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 </a:t>
            </a:r>
            <a:r>
              <a:rPr lang="en-US" altLang="ja-JP" sz="3600" b="0" i="1" dirty="0" err="1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hijos</a:t>
            </a:r>
            <a:r>
              <a:rPr lang="en-US" altLang="ja-JP" sz="3600" b="0" i="1" dirty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 </a:t>
            </a:r>
            <a:r>
              <a:rPr lang="en-US" altLang="ja-JP" sz="3600" b="0" i="1" dirty="0" err="1" smtClean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que</a:t>
            </a:r>
            <a:r>
              <a:rPr lang="en-US" altLang="ja-JP" sz="3600" b="0" i="1" dirty="0" smtClean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 </a:t>
            </a:r>
            <a:r>
              <a:rPr lang="ja-JP" altLang="en-US" sz="3600" b="0" i="1" smtClean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haré </a:t>
            </a:r>
            <a:r>
              <a:rPr lang="en-US" altLang="ja-JP" sz="3600" b="0" i="1" dirty="0" smtClean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lo </a:t>
            </a:r>
            <a:r>
              <a:rPr lang="en-US" altLang="ja-JP" sz="3600" b="0" i="1" dirty="0" err="1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que</a:t>
            </a:r>
            <a:r>
              <a:rPr lang="en-US" altLang="ja-JP" sz="3600" b="0" i="1" dirty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 sea </a:t>
            </a:r>
            <a:r>
              <a:rPr lang="en-US" altLang="ja-JP" sz="3600" b="0" i="1" dirty="0" err="1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necesario</a:t>
            </a:r>
            <a:r>
              <a:rPr lang="en-US" altLang="ja-JP" sz="3600" b="0" i="1" dirty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 </a:t>
            </a:r>
            <a:r>
              <a:rPr lang="en-US" sz="3600" b="0" i="1" dirty="0" err="1" smtClean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para</a:t>
            </a:r>
            <a:r>
              <a:rPr lang="en-US" sz="3600" b="0" i="1" dirty="0" smtClean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 </a:t>
            </a:r>
            <a:r>
              <a:rPr lang="en-US" sz="3600" b="0" i="1" dirty="0" err="1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mantenerlos</a:t>
            </a:r>
            <a:r>
              <a:rPr lang="en-US" sz="3600" b="0" i="1" dirty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 </a:t>
            </a:r>
            <a:r>
              <a:rPr lang="en-US" sz="3600" b="0" i="1" dirty="0" err="1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seguros</a:t>
            </a:r>
            <a:r>
              <a:rPr lang="en-US" sz="3600" b="0" i="1" dirty="0">
                <a:solidFill>
                  <a:srgbClr val="FFEFAA"/>
                </a:solidFill>
                <a:latin typeface="+mj-lt"/>
                <a:ea typeface="ＭＳ Ｐゴシック"/>
                <a:cs typeface="ＭＳ Ｐゴシック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235480D7-E043-F347-843D-6BAC3BC9BD0E}" type="slidenum">
              <a:rPr lang="en-US" sz="1200" b="0" i="0">
                <a:solidFill>
                  <a:schemeClr val="tx1">
                    <a:tint val="75000"/>
                  </a:schemeClr>
                </a:solidFill>
                <a:latin typeface="Times New Roman"/>
                <a:ea typeface="ＭＳ Ｐゴシック"/>
                <a:cs typeface="ＭＳ Ｐゴシック"/>
              </a:rPr>
              <a:pPr algn="r">
                <a:buNone/>
              </a:pPr>
              <a:t>9</a:t>
            </a:fld>
            <a:endParaRPr lang="en-US" sz="1200" b="0" i="0">
              <a:solidFill>
                <a:schemeClr val="tx1">
                  <a:tint val="75000"/>
                </a:schemeClr>
              </a:solidFill>
              <a:latin typeface="Times New Roman"/>
              <a:ea typeface="ＭＳ Ｐゴシック"/>
              <a:cs typeface="ＭＳ Ｐゴシック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4350603"/>
            <a:ext cx="2286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Padres que se fortalecen... </a:t>
            </a:r>
          </a:p>
          <a:p>
            <a:pPr algn="r">
              <a:lnSpc>
                <a:spcPts val="1600"/>
              </a:lnSpc>
            </a:pP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…adolescentes </a:t>
            </a:r>
            <a:r>
              <a:rPr lang="es-ES_tradnl" sz="1600" dirty="0" smtClean="0">
                <a:solidFill>
                  <a:srgbClr val="D0BB36"/>
                </a:solidFill>
                <a:latin typeface="DINCond-BoldAlternate" pitchFamily="50" charset="0"/>
              </a:rPr>
              <a:t>que se transforman.</a:t>
            </a:r>
            <a:endParaRPr lang="es-ES" sz="1600" dirty="0">
              <a:solidFill>
                <a:srgbClr val="D0BB36"/>
              </a:solidFill>
              <a:latin typeface="DINCond-BoldAlternate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5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115097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15042</TotalTime>
  <Words>320</Words>
  <Application>Microsoft Office PowerPoint</Application>
  <PresentationFormat>Presentación en pantalla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Office Theme</vt:lpstr>
      <vt:lpstr>Bienvenidos a:</vt:lpstr>
      <vt:lpstr>Unidad siete:   Objetivos</vt:lpstr>
      <vt:lpstr>¡Preséntese a  su grupo!</vt:lpstr>
      <vt:lpstr>Los padres necesitan tres cosas para cambiar la conducta destructiva adolescente:</vt:lpstr>
      <vt:lpstr>Actividad de repaso 7.3</vt:lpstr>
      <vt:lpstr>Actividad de repaso 7.3</vt:lpstr>
      <vt:lpstr>Actividad grupal 7.5</vt:lpstr>
      <vt:lpstr>Formato de grupo de apoyo</vt:lpstr>
      <vt:lpstr>Conceptos familiares críticos:</vt:lpstr>
    </vt:vector>
  </TitlesOfParts>
  <Company>USCS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Salsbury</dc:creator>
  <cp:lastModifiedBy>jlf</cp:lastModifiedBy>
  <cp:revision>205</cp:revision>
  <cp:lastPrinted>2009-02-18T20:38:01Z</cp:lastPrinted>
  <dcterms:created xsi:type="dcterms:W3CDTF">2001-12-30T20:57:11Z</dcterms:created>
  <dcterms:modified xsi:type="dcterms:W3CDTF">2012-09-03T13:07:48Z</dcterms:modified>
</cp:coreProperties>
</file>