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40"/>
  </p:notesMasterIdLst>
  <p:handoutMasterIdLst>
    <p:handoutMasterId r:id="rId41"/>
  </p:handoutMasterIdLst>
  <p:sldIdLst>
    <p:sldId id="790" r:id="rId2"/>
    <p:sldId id="829" r:id="rId3"/>
    <p:sldId id="791" r:id="rId4"/>
    <p:sldId id="792" r:id="rId5"/>
    <p:sldId id="793" r:id="rId6"/>
    <p:sldId id="794" r:id="rId7"/>
    <p:sldId id="795" r:id="rId8"/>
    <p:sldId id="796" r:id="rId9"/>
    <p:sldId id="797" r:id="rId10"/>
    <p:sldId id="799" r:id="rId11"/>
    <p:sldId id="800" r:id="rId12"/>
    <p:sldId id="802" r:id="rId13"/>
    <p:sldId id="803" r:id="rId14"/>
    <p:sldId id="804" r:id="rId15"/>
    <p:sldId id="805" r:id="rId16"/>
    <p:sldId id="806" r:id="rId17"/>
    <p:sldId id="807" r:id="rId18"/>
    <p:sldId id="808" r:id="rId19"/>
    <p:sldId id="809" r:id="rId20"/>
    <p:sldId id="810" r:id="rId21"/>
    <p:sldId id="811" r:id="rId22"/>
    <p:sldId id="812" r:id="rId23"/>
    <p:sldId id="813" r:id="rId24"/>
    <p:sldId id="814" r:id="rId25"/>
    <p:sldId id="815" r:id="rId26"/>
    <p:sldId id="816" r:id="rId27"/>
    <p:sldId id="817" r:id="rId28"/>
    <p:sldId id="818" r:id="rId29"/>
    <p:sldId id="819" r:id="rId30"/>
    <p:sldId id="820" r:id="rId31"/>
    <p:sldId id="821" r:id="rId32"/>
    <p:sldId id="822" r:id="rId33"/>
    <p:sldId id="823" r:id="rId34"/>
    <p:sldId id="824" r:id="rId35"/>
    <p:sldId id="825" r:id="rId36"/>
    <p:sldId id="826" r:id="rId37"/>
    <p:sldId id="827" r:id="rId38"/>
    <p:sldId id="828" r:id="rId3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AA"/>
    <a:srgbClr val="D0BB36"/>
    <a:srgbClr val="6600FF"/>
    <a:srgbClr val="4100A6"/>
    <a:srgbClr val="4B00BF"/>
    <a:srgbClr val="CD9906"/>
    <a:srgbClr val="342500"/>
    <a:srgbClr val="423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28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16264EA-7974-AC4B-AB60-AA04C8025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86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0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0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90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90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0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63009B3-6FCD-784C-ADD5-A67902D37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936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4F27C-F06E-4A4C-8B82-D7E8957BE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98970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BCF07-3BC0-B247-B9C4-35D78433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67443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BDFB-4FF2-CD4C-BED1-2BBD67F64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40411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772400" cy="1206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00200"/>
            <a:ext cx="381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81600" y="1600200"/>
            <a:ext cx="3810000" cy="4495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0EB13-6337-A342-A6EF-E8B468065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88552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8B5D5-A9F0-8343-BDF8-555083401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72747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2BD4E-10E5-BA4C-926D-12277739E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94737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7E693-4416-EE4E-B490-435627507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37752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4D98C-CD21-E643-9054-C34C371DCC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40512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7229D-8C6C-C440-A471-A7DCA8C7A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2160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7227C-5DF0-194B-80DA-950A0DE14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82563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933FC-F718-0A42-8CD6-D95684267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33934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A372C-D6A1-0244-ABA7-1F46BB514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66593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23C4E5-BAA5-EF40-AD1D-AA643777D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0" y="609600"/>
            <a:ext cx="5410200" cy="12414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Bienvenidos a:</a:t>
            </a:r>
          </a:p>
        </p:txBody>
      </p:sp>
      <p:sp>
        <p:nvSpPr>
          <p:cNvPr id="998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4343400"/>
            <a:ext cx="6400800" cy="177165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>
            <a:normAutofit lnSpcReduction="1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4800" b="1" i="0">
                <a:solidFill>
                  <a:srgbClr val="D0BB36"/>
                </a:solidFill>
                <a:latin typeface="Georgia"/>
                <a:ea typeface="+mn-ea"/>
                <a:cs typeface="Georgia"/>
              </a:rPr>
              <a:t>SU</a:t>
            </a:r>
            <a:r>
              <a:rPr lang="en-US" b="0" i="0">
                <a:solidFill>
                  <a:srgbClr val="D0BB36"/>
                </a:solidFill>
                <a:ea typeface="+mn-ea"/>
                <a:cs typeface="+mn-cs"/>
              </a:rPr>
              <a:t> </a:t>
            </a:r>
            <a:r>
              <a:rPr lang="en-US" b="0" i="0">
                <a:solidFill>
                  <a:schemeClr val="bg1"/>
                </a:solidFill>
                <a:latin typeface="Georgia"/>
                <a:ea typeface="+mn-ea"/>
                <a:cs typeface="Georgia"/>
              </a:rPr>
              <a:t>guía para aprender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US" b="0" i="0">
                <a:solidFill>
                  <a:schemeClr val="bg1"/>
                </a:solidFill>
                <a:latin typeface="Georgia"/>
                <a:ea typeface="+mn-ea"/>
                <a:cs typeface="Georgia"/>
              </a:rPr>
              <a:t>cómo cambiar la conducta destructiva en los adolescentes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6986B7C2-36C3-944D-BE48-BFF97A7BEE36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1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693738" y="2979738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4" name="Picture 3" descr="parentproj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81200"/>
            <a:ext cx="5066826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152400" y="5323582"/>
            <a:ext cx="2133600" cy="10772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0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Panorama general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19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2438400"/>
            <a:ext cx="6477000" cy="4419600"/>
          </a:xfrm>
        </p:spPr>
        <p:txBody>
          <a:bodyPr/>
          <a:lstStyle/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None/>
            </a:pPr>
            <a:r>
              <a:rPr lang="en-US" sz="3200" b="1" i="0" u="sng">
                <a:solidFill>
                  <a:srgbClr val="FFFFFF"/>
                </a:solidFill>
                <a:latin typeface="Calibri"/>
                <a:ea typeface="ＭＳ Ｐゴシック"/>
                <a:cs typeface="ＭＳ Ｐゴシック"/>
              </a:rPr>
              <a:t>Semana 6</a:t>
            </a: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Guiar las relaciones de noviazgo</a:t>
            </a: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Desarrollar planes de acción para el cambio de conductas</a:t>
            </a: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Buscar apoyo para nosotros mismos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C00C2FB3-6D20-9E4A-ADCF-274103281FE4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10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xfrm>
            <a:off x="1905000" y="167154"/>
            <a:ext cx="7772400" cy="19389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sp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en-US" sz="4000" b="1" i="0" dirty="0" err="1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Primera</a:t>
            </a:r>
            <a:r>
              <a:rPr lang="en-US" sz="4000" b="1" i="0" dirty="0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 parte:  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/>
            </a:r>
            <a:br>
              <a:rPr lang="en-US" sz="40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</a:br>
            <a:r>
              <a:rPr lang="en-US" sz="4000" b="1" i="0" dirty="0" err="1" smtClean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Preparar</a:t>
            </a:r>
            <a:r>
              <a:rPr lang="en-US" sz="4000" b="1" i="0" dirty="0" smtClean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 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la base</a:t>
            </a:r>
            <a:br>
              <a:rPr lang="en-US" sz="40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</a:br>
            <a:r>
              <a:rPr lang="en-US" sz="40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 </a:t>
            </a:r>
            <a:r>
              <a:rPr lang="en-US" sz="4000" b="1" i="0" dirty="0" err="1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para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 el </a:t>
            </a:r>
            <a:r>
              <a:rPr lang="en-US" sz="4000" b="1" i="0" dirty="0" err="1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cambio</a:t>
            </a:r>
            <a:endParaRPr lang="en-US" sz="4000" b="1" i="0" dirty="0">
              <a:solidFill>
                <a:srgbClr val="FFEFAA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152400" y="5323582"/>
            <a:ext cx="2133600" cy="10772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0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Panorama general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0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0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0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0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0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0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0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7619" grpId="0" build="allAtOnce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1066800"/>
            <a:ext cx="6705600" cy="120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dirty="0" err="1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Segunda</a:t>
            </a:r>
            <a:r>
              <a:rPr lang="en-US" sz="4400" b="1" i="0" dirty="0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 parte:  </a:t>
            </a:r>
            <a:r>
              <a:rPr lang="en-US" sz="44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/>
            </a:r>
            <a:br>
              <a:rPr lang="en-US" sz="44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</a:br>
            <a:r>
              <a:rPr lang="en-US" sz="4200" b="1" i="0" dirty="0" err="1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Cómo</a:t>
            </a:r>
            <a:r>
              <a:rPr lang="en-US" sz="42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 </a:t>
            </a:r>
            <a:r>
              <a:rPr lang="en-US" sz="4200" b="1" i="0" dirty="0" err="1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apoyar</a:t>
            </a:r>
            <a:r>
              <a:rPr lang="en-US" sz="42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 los </a:t>
            </a:r>
            <a:r>
              <a:rPr lang="en-US" sz="4200" b="1" i="0" dirty="0" err="1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cambios</a:t>
            </a:r>
            <a:r>
              <a:rPr lang="en-US" sz="44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/>
            </a:r>
            <a:br>
              <a:rPr lang="en-US" sz="44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</a:br>
            <a:r>
              <a:rPr lang="en-US" sz="3100" b="1" i="0" dirty="0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(2 </a:t>
            </a:r>
            <a:r>
              <a:rPr lang="en-US" sz="3100" b="1" i="0" dirty="0" err="1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horas</a:t>
            </a:r>
            <a:r>
              <a:rPr lang="en-US" sz="3100" b="1" i="0" dirty="0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 </a:t>
            </a:r>
            <a:r>
              <a:rPr lang="en-US" sz="3100" b="1" i="0" dirty="0" err="1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por</a:t>
            </a:r>
            <a:r>
              <a:rPr lang="en-US" sz="3100" b="1" i="0" dirty="0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 </a:t>
            </a:r>
            <a:r>
              <a:rPr lang="en-US" sz="3100" b="1" i="0" dirty="0" err="1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sesión</a:t>
            </a:r>
            <a:r>
              <a:rPr lang="en-US" sz="3100" b="1" i="0" dirty="0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)</a:t>
            </a:r>
            <a:r>
              <a:rPr lang="en-US" sz="4400" b="0" i="0" dirty="0">
                <a:solidFill>
                  <a:schemeClr val="bg1"/>
                </a:solidFill>
                <a:latin typeface="Calibri"/>
                <a:ea typeface="+mj-ea"/>
                <a:cs typeface="+mj-cs"/>
              </a:rPr>
              <a:t/>
            </a:r>
            <a:br>
              <a:rPr lang="en-US" sz="4400" b="0" i="0" dirty="0">
                <a:solidFill>
                  <a:schemeClr val="bg1"/>
                </a:solidFill>
                <a:latin typeface="Calibri"/>
                <a:ea typeface="+mj-ea"/>
                <a:cs typeface="+mj-cs"/>
              </a:rPr>
            </a:br>
            <a:endParaRPr lang="en-US" sz="4400" b="0" i="0" dirty="0">
              <a:solidFill>
                <a:schemeClr val="bg1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04D065B2-EB76-784D-A1CA-5E83223C4DBB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11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1008646" name="Rectangle 6"/>
          <p:cNvSpPr>
            <a:spLocks noChangeArrowheads="1"/>
          </p:cNvSpPr>
          <p:nvPr/>
        </p:nvSpPr>
        <p:spPr bwMode="auto">
          <a:xfrm>
            <a:off x="2590800" y="3048000"/>
            <a:ext cx="3352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7472" indent="-347472" algn="l">
              <a:spcBef>
                <a:spcPts val="576"/>
              </a:spcBef>
              <a:buClr>
                <a:srgbClr val="FFEFAA"/>
              </a:buClr>
              <a:buSzPct val="90000"/>
              <a:buFont typeface="Symbol"/>
              <a:buChar char="¨"/>
            </a:pP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Búsqueda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de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ayuda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y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apoyo</a:t>
            </a:r>
            <a:endParaRPr lang="en-US" sz="2200" b="0" i="0" dirty="0">
              <a:latin typeface="Times New Roman"/>
              <a:ea typeface="ＭＳ Ｐゴシック"/>
              <a:cs typeface="+mn-cs"/>
            </a:endParaRPr>
          </a:p>
          <a:p>
            <a:pPr marL="347472" indent="-347472" algn="l">
              <a:spcBef>
                <a:spcPts val="576"/>
              </a:spcBef>
              <a:buClr>
                <a:srgbClr val="FFEFAA"/>
              </a:buClr>
              <a:buSzPct val="90000"/>
              <a:buFont typeface="Symbol"/>
              <a:buChar char="¨"/>
            </a:pPr>
            <a:r>
              <a:rPr lang="en-US" sz="2200" b="0" i="0" dirty="0" err="1" smtClean="0">
                <a:latin typeface="Times New Roman"/>
                <a:ea typeface="ＭＳ Ｐゴシック"/>
                <a:cs typeface="+mn-cs"/>
              </a:rPr>
              <a:t>Dinámica</a:t>
            </a:r>
            <a:r>
              <a:rPr lang="en-US" sz="2200" b="0" i="0" dirty="0" smtClean="0">
                <a:latin typeface="Times New Roman"/>
                <a:ea typeface="ＭＳ Ｐゴシック"/>
                <a:cs typeface="+mn-cs"/>
              </a:rPr>
              <a:t> 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del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cambio</a:t>
            </a:r>
            <a:endParaRPr lang="en-US" sz="2200" b="0" i="0" dirty="0">
              <a:latin typeface="Times New Roman"/>
              <a:ea typeface="ＭＳ Ｐゴシック"/>
              <a:cs typeface="+mn-cs"/>
            </a:endParaRPr>
          </a:p>
          <a:p>
            <a:pPr marL="347472" indent="-347472" algn="l">
              <a:spcBef>
                <a:spcPts val="576"/>
              </a:spcBef>
              <a:buClr>
                <a:srgbClr val="FFEFAA"/>
              </a:buClr>
              <a:buSzPct val="90000"/>
              <a:buFont typeface="Symbol"/>
              <a:buChar char="¨"/>
            </a:pP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Manejo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de los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conflictos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</a:t>
            </a:r>
            <a:r>
              <a:rPr lang="en-US" sz="2200" b="0" i="0" dirty="0" smtClean="0">
                <a:latin typeface="Times New Roman"/>
                <a:ea typeface="ＭＳ Ｐゴシック"/>
                <a:cs typeface="+mn-cs"/>
              </a:rPr>
              <a:t>en 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el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hogar</a:t>
            </a:r>
            <a:endParaRPr lang="en-US" sz="2200" b="0" i="0" dirty="0">
              <a:latin typeface="Times New Roman"/>
              <a:ea typeface="ＭＳ Ｐゴシック"/>
              <a:cs typeface="+mn-cs"/>
            </a:endParaRPr>
          </a:p>
          <a:p>
            <a:pPr marL="347472" indent="-347472" algn="l">
              <a:spcBef>
                <a:spcPts val="576"/>
              </a:spcBef>
              <a:buClr>
                <a:srgbClr val="FFEFAA"/>
              </a:buClr>
              <a:buSzPct val="90000"/>
              <a:buFont typeface="Symbol"/>
              <a:buChar char="¨"/>
            </a:pP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Escucha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activa</a:t>
            </a:r>
            <a:endParaRPr lang="en-US" sz="2200" b="0" i="0" dirty="0">
              <a:latin typeface="Times New Roman"/>
              <a:ea typeface="ＭＳ Ｐゴシック"/>
              <a:cs typeface="+mn-cs"/>
            </a:endParaRPr>
          </a:p>
          <a:p>
            <a:pPr marL="347472" indent="-347472" algn="l">
              <a:spcBef>
                <a:spcPts val="576"/>
              </a:spcBef>
              <a:buClr>
                <a:srgbClr val="FFEFAA"/>
              </a:buClr>
              <a:buSzPct val="90000"/>
              <a:buFont typeface="Symbol"/>
              <a:buChar char="¨"/>
            </a:pP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Hábitos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de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sueño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o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alimenticios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en los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adolescentes</a:t>
            </a:r>
            <a:endParaRPr lang="en-US" sz="2200" b="0" i="0" dirty="0">
              <a:latin typeface="Times New Roman"/>
              <a:ea typeface="ＭＳ Ｐゴシック"/>
              <a:cs typeface="+mn-cs"/>
            </a:endParaRPr>
          </a:p>
          <a:p>
            <a:pPr marL="347472" indent="-347472" algn="l">
              <a:spcBef>
                <a:spcPts val="0"/>
              </a:spcBef>
              <a:buNone/>
            </a:pPr>
            <a:endParaRPr lang="en-US" sz="2200" dirty="0" smtClean="0">
              <a:cs typeface="+mn-cs"/>
            </a:endParaRPr>
          </a:p>
        </p:txBody>
      </p:sp>
      <p:sp>
        <p:nvSpPr>
          <p:cNvPr id="1008647" name="Rectangle 7"/>
          <p:cNvSpPr>
            <a:spLocks noChangeArrowheads="1"/>
          </p:cNvSpPr>
          <p:nvPr/>
        </p:nvSpPr>
        <p:spPr bwMode="auto">
          <a:xfrm>
            <a:off x="5943600" y="3048000"/>
            <a:ext cx="2971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7472" indent="-347472" algn="l">
              <a:lnSpc>
                <a:spcPct val="90000"/>
              </a:lnSpc>
              <a:spcBef>
                <a:spcPts val="576"/>
              </a:spcBef>
              <a:buClr>
                <a:srgbClr val="FFEFAA"/>
              </a:buClr>
              <a:buSzPct val="90000"/>
              <a:buFont typeface="Symbol"/>
              <a:buChar char="¨"/>
            </a:pP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Formación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de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conceptos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positivos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propios</a:t>
            </a:r>
            <a:endParaRPr lang="en-US" sz="2200" b="0" i="0" dirty="0">
              <a:latin typeface="Times New Roman"/>
              <a:ea typeface="ＭＳ Ｐゴシック"/>
              <a:cs typeface="+mn-cs"/>
            </a:endParaRPr>
          </a:p>
          <a:p>
            <a:pPr marL="347472" indent="-347472" algn="l">
              <a:lnSpc>
                <a:spcPct val="90000"/>
              </a:lnSpc>
              <a:spcBef>
                <a:spcPts val="576"/>
              </a:spcBef>
              <a:buClr>
                <a:srgbClr val="FFEFAA"/>
              </a:buClr>
              <a:buSzPct val="90000"/>
              <a:buFont typeface="Symbol"/>
              <a:buChar char="¨"/>
            </a:pP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Consistencia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</a:t>
            </a:r>
          </a:p>
          <a:p>
            <a:pPr marL="347472" indent="-347472" algn="l">
              <a:lnSpc>
                <a:spcPct val="90000"/>
              </a:lnSpc>
              <a:spcBef>
                <a:spcPts val="576"/>
              </a:spcBef>
              <a:buClr>
                <a:srgbClr val="FFEFAA"/>
              </a:buClr>
              <a:buSzPct val="90000"/>
              <a:buFont typeface="Symbol"/>
              <a:buChar char="¨"/>
            </a:pP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Expectativas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,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normas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y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valores</a:t>
            </a:r>
            <a:endParaRPr lang="en-US" sz="2200" b="0" i="0" dirty="0">
              <a:latin typeface="Times New Roman"/>
              <a:ea typeface="ＭＳ Ｐゴシック"/>
              <a:cs typeface="+mn-cs"/>
            </a:endParaRPr>
          </a:p>
          <a:p>
            <a:pPr marL="347472" indent="-347472" algn="l">
              <a:lnSpc>
                <a:spcPct val="90000"/>
              </a:lnSpc>
              <a:spcBef>
                <a:spcPts val="576"/>
              </a:spcBef>
              <a:buClr>
                <a:srgbClr val="FFEFAA"/>
              </a:buClr>
              <a:buSzPct val="90000"/>
              <a:buFont typeface="Symbol"/>
              <a:buChar char="¨"/>
            </a:pP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Promoción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de la </a:t>
            </a:r>
            <a:r>
              <a:rPr lang="en-US" sz="2200" b="0" i="0" dirty="0" err="1">
                <a:latin typeface="Times New Roman"/>
                <a:ea typeface="ＭＳ Ｐゴシック"/>
                <a:cs typeface="+mn-cs"/>
              </a:rPr>
              <a:t>unidad</a:t>
            </a:r>
            <a:r>
              <a:rPr lang="en-US" sz="2200" b="0" i="0" dirty="0">
                <a:latin typeface="Times New Roman"/>
                <a:ea typeface="ＭＳ Ｐゴシック"/>
                <a:cs typeface="+mn-cs"/>
              </a:rPr>
              <a:t> familiar</a:t>
            </a:r>
          </a:p>
          <a:p>
            <a:pPr marL="347472" indent="-347472" algn="l">
              <a:lnSpc>
                <a:spcPct val="90000"/>
              </a:lnSpc>
              <a:spcBef>
                <a:spcPts val="576"/>
              </a:spcBef>
              <a:buClr>
                <a:srgbClr val="FFEFAA"/>
              </a:buClr>
              <a:buSzPct val="90000"/>
              <a:buFont typeface="Symbol"/>
              <a:buChar char="¨"/>
            </a:pPr>
            <a:r>
              <a:rPr lang="en-US" sz="2200" dirty="0" err="1" smtClean="0">
                <a:latin typeface="Times New Roman"/>
                <a:ea typeface="ＭＳ Ｐゴシック"/>
                <a:cs typeface="+mn-cs"/>
              </a:rPr>
              <a:t>Cómo</a:t>
            </a:r>
            <a:r>
              <a:rPr lang="en-US" sz="2200" dirty="0" smtClean="0">
                <a:latin typeface="Times New Roman"/>
                <a:ea typeface="ＭＳ Ｐゴシック"/>
                <a:cs typeface="+mn-cs"/>
              </a:rPr>
              <a:t> </a:t>
            </a:r>
            <a:r>
              <a:rPr lang="en-US" sz="2200" dirty="0" err="1" smtClean="0">
                <a:latin typeface="Times New Roman"/>
                <a:ea typeface="ＭＳ Ｐゴシック"/>
                <a:cs typeface="+mn-cs"/>
              </a:rPr>
              <a:t>combinar</a:t>
            </a:r>
            <a:r>
              <a:rPr lang="en-US" sz="2200" dirty="0" smtClean="0">
                <a:latin typeface="Times New Roman"/>
                <a:ea typeface="ＭＳ Ｐゴシック"/>
                <a:cs typeface="+mn-cs"/>
              </a:rPr>
              <a:t> </a:t>
            </a:r>
            <a:r>
              <a:rPr lang="en-US" sz="2200" dirty="0" err="1" smtClean="0">
                <a:latin typeface="Times New Roman"/>
                <a:ea typeface="ＭＳ Ｐゴシック"/>
                <a:cs typeface="+mn-cs"/>
              </a:rPr>
              <a:t>todo</a:t>
            </a:r>
            <a:endParaRPr lang="en-US" sz="2200" b="0" i="0" dirty="0">
              <a:latin typeface="Times New Roman"/>
              <a:ea typeface="ＭＳ Ｐゴシック"/>
              <a:cs typeface="+mn-cs"/>
            </a:endParaRPr>
          </a:p>
          <a:p>
            <a:pPr marL="347472" indent="-347472" algn="l">
              <a:lnSpc>
                <a:spcPct val="90000"/>
              </a:lnSpc>
              <a:spcBef>
                <a:spcPts val="672"/>
              </a:spcBef>
              <a:buNone/>
            </a:pPr>
            <a:endParaRPr lang="en-US" sz="2200" dirty="0" smtClean="0">
              <a:cs typeface="+mn-cs"/>
            </a:endParaRPr>
          </a:p>
        </p:txBody>
      </p:sp>
      <p:sp>
        <p:nvSpPr>
          <p:cNvPr id="1008648" name="Text Box 8"/>
          <p:cNvSpPr txBox="1">
            <a:spLocks noChangeArrowheads="1"/>
          </p:cNvSpPr>
          <p:nvPr/>
        </p:nvSpPr>
        <p:spPr bwMode="auto">
          <a:xfrm>
            <a:off x="4419600" y="2362200"/>
            <a:ext cx="27479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ts val="1920"/>
              </a:spcBef>
              <a:buNone/>
            </a:pPr>
            <a:r>
              <a:rPr lang="en-US" sz="3200" b="1" i="0" u="sng">
                <a:latin typeface="Times New Roman"/>
                <a:ea typeface="ＭＳ Ｐゴシック"/>
                <a:cs typeface="+mn-cs"/>
              </a:rPr>
              <a:t>Los temas incluyen: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152400" y="5323582"/>
            <a:ext cx="2133600" cy="10772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0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Panorama general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08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0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8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8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8646" grpId="0"/>
      <p:bldP spid="1008647" grpId="0"/>
      <p:bldP spid="10086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274638"/>
            <a:ext cx="60960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Unidad uno: </a:t>
            </a:r>
            <a:r>
              <a:rPr lang="en-US" sz="4400" b="1" i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Objetivos</a:t>
            </a:r>
          </a:p>
        </p:txBody>
      </p:sp>
      <p:sp>
        <p:nvSpPr>
          <p:cNvPr id="1010691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1600200"/>
            <a:ext cx="6019800" cy="4525963"/>
          </a:xfrm>
        </p:spPr>
        <p:txBody>
          <a:bodyPr/>
          <a:lstStyle/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None/>
            </a:pPr>
            <a:r>
              <a:rPr lang="en-US" sz="2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Los padres de </a:t>
            </a:r>
            <a:r>
              <a:rPr lang="en-US" sz="2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familia</a:t>
            </a:r>
            <a:r>
              <a:rPr lang="en-US" sz="2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podrán</a:t>
            </a:r>
            <a:r>
              <a:rPr lang="en-US" sz="2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:</a:t>
            </a:r>
          </a:p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Describir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las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características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del </a:t>
            </a:r>
            <a:r>
              <a:rPr lang="en-US" sz="2800" b="0" i="1" dirty="0" err="1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joven</a:t>
            </a:r>
            <a:r>
              <a:rPr lang="en-US" sz="2800" b="0" i="1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carácter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fuerte</a:t>
            </a:r>
            <a:endParaRPr lang="en-US" sz="2800" b="0" i="1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Reconocer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formas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exitosas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cómo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demostrar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amor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y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afecto</a:t>
            </a:r>
            <a:endParaRPr lang="en-US" sz="2800" b="0" i="1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Discutir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la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diferencia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entre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influencia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y control</a:t>
            </a:r>
          </a:p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Describir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estrategias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crianza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eficaces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para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fomentar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o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reducir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ciertas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formas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conducta</a:t>
            </a:r>
            <a:endParaRPr lang="en-US" sz="2800" b="0" i="1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None/>
            </a:pPr>
            <a:endParaRPr lang="en-US" sz="2800" dirty="0" smtClean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A2C69AB3-0EF8-504B-A6D7-52C03570613A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12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638800"/>
            <a:ext cx="1981200" cy="58477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3200" b="0" i="0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Unidad</a:t>
            </a:r>
            <a:r>
              <a:rPr lang="en-US" sz="3200" b="0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1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4527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0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10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10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10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10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1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10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10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81000"/>
            <a:ext cx="6400800" cy="120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dirty="0" err="1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Jóvenes</a:t>
            </a:r>
            <a:r>
              <a:rPr lang="en-US" sz="4000" b="0" i="0" dirty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 de </a:t>
            </a:r>
            <a:r>
              <a:rPr lang="en-US" sz="4000" b="0" i="0" dirty="0" err="1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carácter</a:t>
            </a:r>
            <a:r>
              <a:rPr lang="en-US" sz="4000" b="0" i="0" dirty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4000" b="0" i="0" dirty="0" err="1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fuerte</a:t>
            </a:r>
            <a:r>
              <a:rPr lang="en-US" sz="4000" b="0" i="0" dirty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 vs. </a:t>
            </a:r>
            <a:r>
              <a:rPr lang="en-US" sz="4000" b="0" i="0" dirty="0" err="1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jóvenes</a:t>
            </a:r>
            <a:r>
              <a:rPr lang="en-US" sz="4000" b="0" i="0" dirty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4000" b="0" i="0" dirty="0" smtClean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de</a:t>
            </a:r>
            <a:br>
              <a:rPr lang="en-US" sz="4000" b="0" i="0" dirty="0" smtClean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3600" b="0" i="0" dirty="0" err="1" smtClean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carácter</a:t>
            </a:r>
            <a:r>
              <a:rPr lang="en-US" sz="3600" b="0" i="0" dirty="0" smtClean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4000" b="0" i="0" dirty="0" err="1" smtClean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obediente</a:t>
            </a:r>
            <a:endParaRPr lang="en-US" sz="4000" b="0" i="0" dirty="0">
              <a:solidFill>
                <a:srgbClr val="FFFFFF"/>
              </a:solidFill>
              <a:latin typeface="Georgia"/>
              <a:ea typeface="ＭＳ Ｐゴシック"/>
              <a:cs typeface="Georgia"/>
            </a:endParaRPr>
          </a:p>
        </p:txBody>
      </p:sp>
      <p:sp>
        <p:nvSpPr>
          <p:cNvPr id="10117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667000" y="2057400"/>
            <a:ext cx="3200400" cy="4495800"/>
          </a:xfrm>
        </p:spPr>
        <p:txBody>
          <a:bodyPr/>
          <a:lstStyle/>
          <a:p>
            <a:pPr marL="347472" indent="-347472" algn="ctr" defTabSz="457200">
              <a:spcBef>
                <a:spcPts val="672"/>
              </a:spcBef>
              <a:spcAft>
                <a:spcPts val="0"/>
              </a:spcAft>
              <a:buNone/>
            </a:pPr>
            <a:r>
              <a:rPr lang="en-US" sz="2800" b="0" i="1" u="sng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De </a:t>
            </a:r>
            <a:r>
              <a:rPr lang="en-US" sz="2800" b="0" i="1" u="sng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carácter</a:t>
            </a:r>
            <a:r>
              <a:rPr lang="en-US" sz="2800" b="0" i="1" u="sng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u="sng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fuerte</a:t>
            </a:r>
            <a:endParaRPr lang="en-US" sz="2800" b="0" i="1" u="sng" dirty="0">
              <a:solidFill>
                <a:srgbClr val="FFEFAA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Frustrante</a:t>
            </a:r>
            <a:endParaRPr lang="en-US" sz="24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Discutidor</a:t>
            </a:r>
            <a:endParaRPr lang="en-US" sz="24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Las </a:t>
            </a:r>
            <a:r>
              <a:rPr lang="en-US" sz="24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técnicas</a:t>
            </a:r>
            <a:r>
              <a:rPr lang="en-US" sz="24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tradicionales</a:t>
            </a:r>
            <a:r>
              <a:rPr lang="en-US" sz="24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24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crianza</a:t>
            </a:r>
            <a:r>
              <a:rPr lang="en-US" sz="24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, en general, no son </a:t>
            </a:r>
            <a:r>
              <a:rPr lang="en-US" sz="24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eficaces</a:t>
            </a:r>
            <a:endParaRPr lang="en-US" sz="24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101171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867400" y="2057400"/>
            <a:ext cx="3352800" cy="4648200"/>
          </a:xfrm>
        </p:spPr>
        <p:txBody>
          <a:bodyPr/>
          <a:lstStyle/>
          <a:p>
            <a:pPr marL="347472" indent="-347472" algn="ctr" defTabSz="457200">
              <a:spcBef>
                <a:spcPts val="672"/>
              </a:spcBef>
              <a:spcAft>
                <a:spcPts val="0"/>
              </a:spcAft>
              <a:buNone/>
            </a:pPr>
            <a:r>
              <a:rPr lang="en-US" sz="2800" b="0" i="1" u="sng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Dócil y obediente</a:t>
            </a:r>
          </a:p>
          <a:p>
            <a:pPr marL="347472" indent="-347472" algn="l" defTabSz="457200"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Intenta complacer a los padres</a:t>
            </a:r>
          </a:p>
          <a:p>
            <a:pPr marL="347472" indent="-347472" algn="l" defTabSz="457200"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Escucha razones</a:t>
            </a:r>
          </a:p>
          <a:p>
            <a:pPr marL="347472" indent="-347472" algn="l" defTabSz="457200"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Las técnicas tradicionales de crianza, en general, son eficaces</a:t>
            </a:r>
          </a:p>
          <a:p>
            <a:pPr marL="347472" indent="-347472" algn="l" defTabSz="457200">
              <a:spcBef>
                <a:spcPts val="576"/>
              </a:spcBef>
              <a:spcAft>
                <a:spcPts val="0"/>
              </a:spcAft>
              <a:buNone/>
            </a:pPr>
            <a:endParaRPr lang="en-US" sz="2400" dirty="0" smtClean="0">
              <a:latin typeface="Calibri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CA56A6FA-E12A-4D4B-BAD3-82FE7893D0DB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13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3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1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1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1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1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1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1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1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1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11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11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11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11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11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11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1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11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11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11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11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11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4638"/>
            <a:ext cx="6019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Actividad grupal 1.1: </a:t>
            </a:r>
            <a:r>
              <a:rPr lang="en-US" sz="4400" b="0" i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Personalidad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DBC79606-1E25-6C49-82C7-156B3A1671F5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14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3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12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2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2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12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73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274638"/>
            <a:ext cx="66294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De James Q. Wilson:</a:t>
            </a:r>
          </a:p>
        </p:txBody>
      </p:sp>
      <p:sp>
        <p:nvSpPr>
          <p:cNvPr id="1013763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1676400"/>
            <a:ext cx="5943600" cy="4525963"/>
          </a:xfrm>
        </p:spPr>
        <p:txBody>
          <a:bodyPr/>
          <a:lstStyle/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Falta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disciplina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   </a:t>
            </a: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Falta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supervisión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latin typeface="Calibri"/>
            </a:endParaRP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Influencia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negativa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los </a:t>
            </a:r>
            <a:r>
              <a:rPr lang="en-US" sz="32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pares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latin typeface="Calibri"/>
            </a:endParaRP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Falta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demostraciones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amor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y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afecto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F017000D-40AE-8040-BFF3-79EC7D9EAB4D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15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6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274638"/>
            <a:ext cx="5943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Amor y afecto</a:t>
            </a:r>
          </a:p>
        </p:txBody>
      </p:sp>
      <p:sp>
        <p:nvSpPr>
          <p:cNvPr id="1014787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1600200"/>
            <a:ext cx="6019800" cy="4800600"/>
          </a:xfrm>
        </p:spPr>
        <p:txBody>
          <a:bodyPr/>
          <a:lstStyle/>
          <a:p>
            <a:pPr marL="0" indent="0" algn="ctr" defTabSz="457200">
              <a:lnSpc>
                <a:spcPct val="90000"/>
              </a:lnSpc>
              <a:spcBef>
                <a:spcPts val="768"/>
              </a:spcBef>
              <a:spcAft>
                <a:spcPts val="0"/>
              </a:spcAft>
              <a:buNone/>
            </a:pPr>
            <a:r>
              <a:rPr lang="en-US" sz="3200" b="0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Nuestras</a:t>
            </a:r>
            <a:r>
              <a:rPr lang="en-US" sz="3200" b="0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 smtClean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herramientas</a:t>
            </a:r>
            <a:r>
              <a:rPr lang="en-US" sz="3200" b="0" i="0" dirty="0" smtClean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/>
            </a:r>
            <a:br>
              <a:rPr lang="en-US" sz="3200" b="0" i="0" dirty="0" smtClean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</a:br>
            <a:r>
              <a:rPr lang="en-US" sz="3200" b="0" i="0" dirty="0" smtClean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de </a:t>
            </a:r>
            <a:r>
              <a:rPr lang="en-US" sz="3200" b="0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crianza</a:t>
            </a:r>
            <a:r>
              <a:rPr lang="en-US" sz="3200" b="0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1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MÁS </a:t>
            </a:r>
            <a:r>
              <a:rPr lang="en-US" sz="3200" b="0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eficaces</a:t>
            </a:r>
            <a:endParaRPr lang="en-US" sz="3200" b="0" i="0" dirty="0">
              <a:solidFill>
                <a:srgbClr val="FFEFAA"/>
              </a:solidFill>
              <a:latin typeface="Calibri"/>
              <a:ea typeface="ＭＳ Ｐゴシック"/>
              <a:cs typeface="ＭＳ Ｐゴシック"/>
            </a:endParaRPr>
          </a:p>
          <a:p>
            <a:pPr marL="0" indent="0" algn="ctr" defTabSz="457200">
              <a:lnSpc>
                <a:spcPct val="90000"/>
              </a:lnSpc>
              <a:spcBef>
                <a:spcPts val="768"/>
              </a:spcBef>
              <a:spcAft>
                <a:spcPts val="0"/>
              </a:spcAft>
              <a:buNone/>
            </a:pPr>
            <a:r>
              <a:rPr lang="en-US" sz="3200" b="0" i="0" dirty="0" smtClean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Se </a:t>
            </a:r>
            <a:r>
              <a:rPr lang="en-US" sz="3200" b="0" i="0" dirty="0" err="1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deben</a:t>
            </a:r>
            <a:r>
              <a:rPr lang="en-US" sz="3200" b="0" i="0" dirty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expresar</a:t>
            </a:r>
            <a:r>
              <a:rPr lang="en-US" sz="3200" b="0" i="0" dirty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 a </a:t>
            </a:r>
            <a:r>
              <a:rPr lang="en-US" sz="3200" b="0" i="0" dirty="0" err="1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diario</a:t>
            </a:r>
            <a:endParaRPr lang="en-US" sz="3200" b="0" i="0" dirty="0">
              <a:solidFill>
                <a:schemeClr val="bg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768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/>
            </a:r>
            <a:br>
              <a:rPr lang="en-US" sz="3200" b="0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</a:br>
            <a:r>
              <a:rPr lang="en-US" sz="3200" b="0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Son la clave </a:t>
            </a:r>
            <a:r>
              <a:rPr lang="en-US" sz="3200" b="0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para</a:t>
            </a:r>
            <a:r>
              <a:rPr lang="en-US" sz="3200" b="0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lograr</a:t>
            </a:r>
            <a:r>
              <a:rPr lang="en-US" sz="3200" b="0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: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Comunicación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Disciplina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Autoestima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>
              <a:lnSpc>
                <a:spcPct val="90000"/>
              </a:lnSpc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dirty="0" err="1" smtClean="0">
                <a:ea typeface="ＭＳ Ｐゴシック"/>
                <a:cs typeface="ＭＳ Ｐゴシック"/>
              </a:rPr>
              <a:t>Cambio</a:t>
            </a:r>
            <a:r>
              <a:rPr lang="en-US" dirty="0" smtClean="0">
                <a:ea typeface="ＭＳ Ｐゴシック"/>
                <a:cs typeface="ＭＳ Ｐゴシック"/>
              </a:rPr>
              <a:t> de la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conducta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destructiva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en los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adolescentes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dirty="0" smtClean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EC5AA9B6-BCD9-474C-92E5-4A45C88A615F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16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77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01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1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1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01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1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1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1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01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304800"/>
            <a:ext cx="6172200" cy="120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Funciones dentro del grupo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0" y="1600200"/>
            <a:ext cx="6172200" cy="4495800"/>
          </a:xfrm>
        </p:spPr>
        <p:txBody>
          <a:bodyPr/>
          <a:lstStyle/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Facilitador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(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capitán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)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Secretario</a:t>
            </a:r>
            <a:endParaRPr lang="en-US" sz="28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Cronometrador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b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</a:b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del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grupo</a:t>
            </a:r>
            <a:endParaRPr lang="en-US" sz="28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Animadores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/</a:t>
            </a:r>
            <a:b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</a:b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optimistas</a:t>
            </a:r>
            <a:endParaRPr lang="en-US" sz="28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None/>
            </a:pPr>
            <a:endParaRPr lang="en-US" sz="2800" dirty="0" smtClean="0">
              <a:latin typeface="Calibri"/>
            </a:endParaRPr>
          </a:p>
        </p:txBody>
      </p:sp>
      <p:pic>
        <p:nvPicPr>
          <p:cNvPr id="22531" name="Picture 4" descr="C:\WINDOWS\Application Data\Microsoft\Media Catalog\Downloaded Clips\cl1f\j0078749.wm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3814762"/>
            <a:ext cx="3962400" cy="2357438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5E323114-774D-E54A-90F2-3A3E53F44EC6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17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35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1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15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15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015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15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274638"/>
            <a:ext cx="58674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Actividad grupal 1.2: </a:t>
            </a:r>
            <a:r>
              <a:rPr lang="en-US" sz="4400" b="0" i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Funciones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C4B2C27F-A564-664B-8851-F4AEA20A9D2F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18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04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16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6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6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16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683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4638"/>
            <a:ext cx="6019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Reglas dentro del grupo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1600200"/>
            <a:ext cx="5867400" cy="4525963"/>
          </a:xfrm>
        </p:spPr>
        <p:txBody>
          <a:bodyPr/>
          <a:lstStyle/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Escucha activa </a:t>
            </a:r>
          </a:p>
          <a:p>
            <a:pPr marL="347472" indent="-347472" algn="l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dirty="0" smtClean="0">
              <a:latin typeface="Calibri"/>
            </a:endParaRP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Confidencialidad</a:t>
            </a:r>
          </a:p>
          <a:p>
            <a:pPr marL="347472" indent="-347472" algn="l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dirty="0" smtClean="0">
              <a:latin typeface="Calibri"/>
            </a:endParaRP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Actitud no sentenciosa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7386E7E1-106B-DD4E-AE13-E17C0872E040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19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1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1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01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5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8B5D5-A9F0-8343-BDF8-555083401BC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0386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274638"/>
            <a:ext cx="62484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Reglas para el torbellino de ideas</a:t>
            </a:r>
          </a:p>
        </p:txBody>
      </p:sp>
      <p:sp>
        <p:nvSpPr>
          <p:cNvPr id="1018883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1600200"/>
            <a:ext cx="5943600" cy="4525963"/>
          </a:xfrm>
        </p:spPr>
        <p:txBody>
          <a:bodyPr/>
          <a:lstStyle/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Cantidad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vs.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calidad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dirty="0" smtClean="0">
              <a:latin typeface="Calibri"/>
            </a:endParaRP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Ser </a:t>
            </a:r>
            <a:r>
              <a:rPr lang="en-US" sz="3200" b="0" i="0" dirty="0" err="1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creativo</a:t>
            </a:r>
            <a:r>
              <a:rPr lang="en-US" sz="32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(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espontáneo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)</a:t>
            </a:r>
          </a:p>
          <a:p>
            <a:pPr marL="347472" indent="-347472" algn="l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dirty="0" smtClean="0">
              <a:latin typeface="Calibri"/>
            </a:endParaRP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Ampliar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ideas</a:t>
            </a:r>
          </a:p>
          <a:p>
            <a:pPr marL="347472" indent="-347472" algn="l" defTabSz="45720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latin typeface="Calibri"/>
            </a:endParaRP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Pertenecer</a:t>
            </a:r>
            <a:r>
              <a:rPr lang="en-US" sz="32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al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grupo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D1F71AA4-0DBE-B24D-A6A0-E804C959B86D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20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8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8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8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8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8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8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18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8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888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457200"/>
            <a:ext cx="64008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Actividad grupal 1.3(a): </a:t>
            </a:r>
            <a:br>
              <a:rPr lang="en-US" sz="4000" b="0" i="0">
                <a:solidFill>
                  <a:srgbClr val="FFFFFF"/>
                </a:solidFill>
                <a:latin typeface="Georgia"/>
                <a:ea typeface="+mj-ea"/>
                <a:cs typeface="Georgia"/>
              </a:rPr>
            </a:br>
            <a:r>
              <a:rPr lang="en-US" sz="4000" b="0" i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Demostraciones de amor</a:t>
            </a:r>
            <a:r>
              <a:rPr lang="en-US" sz="4400" b="0" i="1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/>
            </a:r>
            <a:br>
              <a:rPr lang="en-US" sz="4400" b="0" i="1">
                <a:solidFill>
                  <a:srgbClr val="FFFFFF"/>
                </a:solidFill>
                <a:latin typeface="Georgia"/>
                <a:ea typeface="+mj-ea"/>
                <a:cs typeface="Georgia"/>
              </a:rPr>
            </a:br>
            <a:endParaRPr lang="en-US" sz="4400" b="0" i="1">
              <a:solidFill>
                <a:srgbClr val="FFFFFF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1019907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1219200"/>
            <a:ext cx="6172200" cy="5638800"/>
          </a:xfrm>
        </p:spPr>
        <p:txBody>
          <a:bodyPr/>
          <a:lstStyle/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Ejemplo</a:t>
            </a:r>
            <a:r>
              <a:rPr lang="en-US" sz="2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: </a:t>
            </a:r>
            <a:r>
              <a:rPr lang="en-US" sz="2800" b="1" i="0" dirty="0" err="1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Decir</a:t>
            </a:r>
            <a:r>
              <a:rPr lang="en-US" sz="2800" b="1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un </a:t>
            </a:r>
            <a:r>
              <a:rPr lang="es-AR" altLang="ja-JP" sz="2800" b="1" i="0" dirty="0" smtClean="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rPr>
              <a:t>“</a:t>
            </a:r>
            <a:r>
              <a:rPr lang="en-US" altLang="ja-JP" sz="2800" b="1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Te </a:t>
            </a:r>
            <a:r>
              <a:rPr lang="en-US" altLang="ja-JP" sz="2800" b="1" i="0" dirty="0" err="1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amo</a:t>
            </a:r>
            <a:r>
              <a:rPr lang="es-AR" altLang="ja-JP" sz="2800" b="1" i="0" dirty="0" smtClean="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rPr>
              <a:t>”</a:t>
            </a:r>
            <a:endParaRPr lang="ja-JP" altLang="en-US" sz="2800" b="1" i="0">
              <a:solidFill>
                <a:schemeClr val="tx1"/>
              </a:solidFill>
              <a:latin typeface="Arial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Ejemplo</a:t>
            </a:r>
            <a:r>
              <a:rPr lang="en-US" sz="2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: </a:t>
            </a:r>
            <a:r>
              <a:rPr lang="en-US" sz="2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Cocinar</a:t>
            </a:r>
            <a:r>
              <a:rPr lang="en-US" sz="2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para</a:t>
            </a:r>
            <a:r>
              <a:rPr lang="en-US" sz="2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sus</a:t>
            </a:r>
            <a:r>
              <a:rPr lang="en-US" sz="2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hijos</a:t>
            </a:r>
            <a:endParaRPr lang="en-US" sz="2800" b="1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Ejemplo</a:t>
            </a:r>
            <a:r>
              <a:rPr lang="en-US" sz="2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: </a:t>
            </a:r>
            <a:r>
              <a:rPr lang="en-US" sz="2800" b="1" i="0" dirty="0" err="1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Pasar</a:t>
            </a:r>
            <a:r>
              <a:rPr lang="en-US" sz="2800" b="1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más</a:t>
            </a:r>
            <a:r>
              <a:rPr lang="en-US" sz="2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tiempo</a:t>
            </a:r>
            <a:r>
              <a:rPr lang="en-US" sz="2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con </a:t>
            </a:r>
            <a:r>
              <a:rPr lang="en-US" sz="2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sus</a:t>
            </a:r>
            <a:r>
              <a:rPr lang="en-US" sz="2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hijos</a:t>
            </a:r>
            <a:endParaRPr lang="en-US" sz="2800" b="1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6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6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6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6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6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6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6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Font typeface="Arial"/>
              <a:buChar char="•"/>
            </a:pPr>
            <a:endParaRPr lang="en-US" sz="2600" dirty="0" smtClean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3DCBEBC3-5385-424E-AE12-0F61B38548E7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21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8418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19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9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9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19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101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101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01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101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101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01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1019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1019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1019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500"/>
                                        <p:tgtEl>
                                          <p:spTgt spid="10199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10199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6" grpId="0"/>
      <p:bldP spid="101990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274638"/>
            <a:ext cx="5943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Actividad grupal 1.3(b): </a:t>
            </a:r>
            <a:br>
              <a:rPr lang="en-US" sz="3200" b="0" i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3200" b="0" i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Más eficaces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1600200"/>
            <a:ext cx="5943600" cy="4525963"/>
          </a:xfrm>
        </p:spPr>
        <p:txBody>
          <a:bodyPr/>
          <a:lstStyle/>
          <a:p>
            <a:pPr marL="347472" indent="-347472" algn="ctr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None/>
            </a:pPr>
            <a:r>
              <a:rPr lang="en-US" sz="2800" b="1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(Tres maneras infalibles)</a:t>
            </a:r>
          </a:p>
          <a:p>
            <a:pPr marL="347472" indent="-347472" algn="ctr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None/>
            </a:pPr>
            <a:endParaRPr lang="en-US" sz="2800" dirty="0" smtClean="0">
              <a:latin typeface="Calibri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6316D885-25BA-8C4B-80B4-55E5AC2A7C3C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22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5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0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0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0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0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0930" grpId="0"/>
      <p:bldP spid="2662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5029200"/>
            <a:ext cx="6096000" cy="1676400"/>
          </a:xfrm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¡Los </a:t>
            </a:r>
            <a:r>
              <a:rPr lang="en-US" sz="4400" b="1" i="0" dirty="0" err="1" smtClean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adolescentes</a:t>
            </a:r>
            <a:r>
              <a:rPr lang="en-US" sz="4400" b="1" i="0" dirty="0" smtClean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/>
            </a:r>
            <a:br>
              <a:rPr lang="en-US" sz="4400" b="1" i="0" dirty="0" smtClean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</a:br>
            <a:r>
              <a:rPr lang="en-US" sz="4400" b="1" i="0" dirty="0" smtClean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no </a:t>
            </a:r>
            <a:r>
              <a:rPr lang="en-US" sz="4400" b="1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piensan</a:t>
            </a:r>
            <a:r>
              <a:rPr lang="en-US" sz="44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4400" b="1" i="0" dirty="0" err="1" smtClean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igual</a:t>
            </a:r>
            <a:r>
              <a:rPr lang="en-US" sz="4400" b="1" i="0" dirty="0" smtClean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/>
            </a:r>
            <a:br>
              <a:rPr lang="en-US" sz="4400" b="1" i="0" dirty="0" smtClean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</a:br>
            <a:r>
              <a:rPr lang="en-US" sz="4400" b="1" i="0" dirty="0" err="1" smtClean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que</a:t>
            </a:r>
            <a:r>
              <a:rPr lang="en-US" sz="4400" b="1" i="0" dirty="0" smtClean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44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los </a:t>
            </a:r>
            <a:r>
              <a:rPr lang="en-US" sz="4400" b="1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adultos</a:t>
            </a:r>
            <a:r>
              <a:rPr lang="en-US" sz="44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!</a:t>
            </a:r>
          </a:p>
        </p:txBody>
      </p:sp>
      <p:sp>
        <p:nvSpPr>
          <p:cNvPr id="1180675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0"/>
            <a:ext cx="6781800" cy="2667000"/>
          </a:xfrm>
        </p:spPr>
        <p:txBody>
          <a:bodyPr/>
          <a:lstStyle/>
          <a:p>
            <a:pPr marL="347472" indent="-347472" algn="ctr" defTabSz="457200">
              <a:spcBef>
                <a:spcPts val="768"/>
              </a:spcBef>
              <a:spcAft>
                <a:spcPts val="0"/>
              </a:spcAft>
              <a:buNone/>
            </a:pPr>
            <a:r>
              <a:rPr lang="en-US" sz="3200" b="0" i="1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	</a:t>
            </a:r>
            <a:r>
              <a:rPr lang="en-US" sz="40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Al </a:t>
            </a:r>
            <a:r>
              <a:rPr lang="en-US" sz="4000" b="1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notar</a:t>
            </a:r>
            <a:r>
              <a:rPr lang="en-US" sz="40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4000" b="1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que</a:t>
            </a:r>
            <a:r>
              <a:rPr lang="en-US" sz="40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4000" b="1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ya</a:t>
            </a:r>
            <a:r>
              <a:rPr lang="en-US" sz="40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br>
              <a:rPr lang="en-US" sz="40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</a:br>
            <a:r>
              <a:rPr lang="en-US" sz="40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los </a:t>
            </a:r>
            <a:r>
              <a:rPr lang="en-US" sz="4000" b="1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habían</a:t>
            </a:r>
            <a:r>
              <a:rPr lang="en-US" sz="40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4000" b="1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descubierto</a:t>
            </a:r>
            <a:r>
              <a:rPr lang="en-US" sz="40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,</a:t>
            </a:r>
            <a:r>
              <a:rPr lang="en-US" sz="4000" b="0" i="1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br>
              <a:rPr lang="en-US" sz="4000" b="0" i="1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</a:br>
            <a:r>
              <a:rPr lang="en-US" sz="4000" b="1" i="1" dirty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¡los </a:t>
            </a:r>
            <a:r>
              <a:rPr lang="en-US" sz="4000" b="1" i="1" dirty="0" err="1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chicos</a:t>
            </a:r>
            <a:r>
              <a:rPr lang="en-US" sz="4000" b="1" i="1" dirty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saltaron</a:t>
            </a:r>
            <a:r>
              <a:rPr lang="en-US" sz="4000" b="1" i="1" dirty="0" smtClean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/>
            </a:r>
            <a:br>
              <a:rPr lang="en-US" sz="4000" b="1" i="1" dirty="0" smtClean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</a:br>
            <a:r>
              <a:rPr lang="en-US" sz="4000" b="1" i="1" dirty="0" err="1" smtClean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por</a:t>
            </a:r>
            <a:r>
              <a:rPr lang="en-US" sz="4000" b="1" i="1" dirty="0" smtClean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la </a:t>
            </a:r>
            <a:r>
              <a:rPr lang="en-US" sz="4000" b="1" i="1" dirty="0" err="1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ventana</a:t>
            </a:r>
            <a:r>
              <a:rPr lang="en-US" sz="4000" b="1" i="1" dirty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!</a:t>
            </a:r>
          </a:p>
          <a:p>
            <a:pPr marL="347472" indent="-347472" algn="l" defTabSz="457200">
              <a:spcBef>
                <a:spcPts val="960"/>
              </a:spcBef>
              <a:spcAft>
                <a:spcPts val="0"/>
              </a:spcAft>
              <a:buNone/>
            </a:pPr>
            <a:r>
              <a:rPr lang="en-US" sz="4000" b="0" i="0" dirty="0">
                <a:solidFill>
                  <a:srgbClr val="1F497D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57D21BD9-FA57-1341-8DB1-4343DF0729E8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23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  <p:pic>
        <p:nvPicPr>
          <p:cNvPr id="6" name="Picture 6" descr="Jumper.tiff                                                    01E4E8C6Bud's Hard Drive               87E6397D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82"/>
          <a:stretch>
            <a:fillRect/>
          </a:stretch>
        </p:blipFill>
        <p:spPr bwMode="auto">
          <a:xfrm>
            <a:off x="4876800" y="2514600"/>
            <a:ext cx="1828800" cy="2336615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6952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80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80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8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0674" grpId="0"/>
      <p:bldP spid="118067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685800"/>
            <a:ext cx="62484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Actividad grupal 1.4: Jóvenes</a:t>
            </a:r>
            <a:r>
              <a:rPr lang="en-US" sz="4400" b="0" i="0">
                <a:solidFill>
                  <a:schemeClr val="tx1"/>
                </a:solidFill>
                <a:latin typeface="Calibri"/>
                <a:ea typeface="+mj-ea"/>
                <a:cs typeface="+mj-cs"/>
              </a:rPr>
              <a:t/>
            </a:r>
            <a:br>
              <a:rPr lang="en-US" sz="4400" b="0" i="0">
                <a:solidFill>
                  <a:schemeClr val="tx1"/>
                </a:solidFill>
                <a:latin typeface="Calibri"/>
                <a:ea typeface="+mj-ea"/>
                <a:cs typeface="+mj-cs"/>
              </a:rPr>
            </a:br>
            <a:endParaRPr lang="en-US" sz="4400" b="0" i="0">
              <a:solidFill>
                <a:schemeClr val="tx1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1021955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1600200"/>
            <a:ext cx="6172200" cy="4648200"/>
          </a:xfrm>
        </p:spPr>
        <p:txBody>
          <a:bodyPr/>
          <a:lstStyle/>
          <a:p>
            <a:pPr marL="612648" indent="-612648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Symbol"/>
              <a:buAutoNum type="arabicPeriod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Por lo general, los jóvenes</a:t>
            </a:r>
          </a:p>
          <a:p>
            <a:pPr marL="612648" indent="-612648" algn="l" defTabSz="457200">
              <a:spcBef>
                <a:spcPts val="672"/>
              </a:spcBef>
              <a:spcAft>
                <a:spcPts val="0"/>
              </a:spcAft>
              <a:buFont typeface="Symbol"/>
              <a:buAutoNum type="arabicPeriod"/>
            </a:pPr>
            <a:endParaRPr lang="en-US" sz="2800" dirty="0" smtClean="0">
              <a:latin typeface="Calibri"/>
            </a:endParaRPr>
          </a:p>
          <a:p>
            <a:pPr marL="612648" indent="-612648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Symbol"/>
              <a:buAutoNum type="arabicPeriod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Por lo general, los jóvenes</a:t>
            </a:r>
          </a:p>
          <a:p>
            <a:pPr marL="612648" indent="-612648" algn="l" defTabSz="457200">
              <a:spcBef>
                <a:spcPts val="672"/>
              </a:spcBef>
              <a:spcAft>
                <a:spcPts val="0"/>
              </a:spcAft>
              <a:buFont typeface="Symbol"/>
              <a:buAutoNum type="arabicPeriod"/>
            </a:pPr>
            <a:endParaRPr lang="en-US" sz="2800" dirty="0" smtClean="0">
              <a:latin typeface="Calibri"/>
            </a:endParaRPr>
          </a:p>
          <a:p>
            <a:pPr marL="612648" indent="-612648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Symbol"/>
              <a:buAutoNum type="arabicPeriod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Por lo general, los jóvenes</a:t>
            </a:r>
          </a:p>
          <a:p>
            <a:pPr marL="612648" indent="-612648" algn="l" defTabSz="457200">
              <a:spcBef>
                <a:spcPts val="672"/>
              </a:spcBef>
              <a:spcAft>
                <a:spcPts val="0"/>
              </a:spcAft>
              <a:buFont typeface="Symbol"/>
              <a:buAutoNum type="arabicPeriod"/>
            </a:pPr>
            <a:endParaRPr lang="en-US" sz="2800" dirty="0" smtClean="0">
              <a:latin typeface="Calibri"/>
            </a:endParaRPr>
          </a:p>
          <a:p>
            <a:pPr marL="612648" indent="-612648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Symbol"/>
              <a:buAutoNum type="arabicPeriod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Es más probable que los jóvenes</a:t>
            </a:r>
          </a:p>
          <a:p>
            <a:pPr marL="612648" indent="-612648" algn="l" defTabSz="457200">
              <a:spcBef>
                <a:spcPts val="672"/>
              </a:spcBef>
              <a:spcAft>
                <a:spcPts val="0"/>
              </a:spcAft>
              <a:buFont typeface="Symbol"/>
              <a:buAutoNum type="arabicPeriod"/>
            </a:pPr>
            <a:endParaRPr lang="en-US" sz="2800" dirty="0" smtClean="0">
              <a:latin typeface="Calibri"/>
            </a:endParaRPr>
          </a:p>
          <a:p>
            <a:pPr marL="612648" indent="-612648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Symbol"/>
              <a:buAutoNum type="arabicPeriod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Los jóvenes responden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F3757DB1-C36E-1443-967E-718950735C51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24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957916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1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1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1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1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1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1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954" grpId="0"/>
      <p:bldP spid="102195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2133600"/>
            <a:ext cx="6019800" cy="1828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dirty="0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¡</a:t>
            </a:r>
            <a:r>
              <a:rPr lang="en-US" sz="6000" b="0" i="0" dirty="0" err="1" smtClean="0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Gritarle</a:t>
            </a:r>
            <a:r>
              <a:rPr lang="en-US" sz="6000" b="0" i="0" dirty="0" smtClean="0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 </a:t>
            </a:r>
            <a:r>
              <a:rPr lang="en-US" sz="6000" b="0" i="0" dirty="0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a </a:t>
            </a:r>
            <a:br>
              <a:rPr lang="en-US" sz="6000" b="0" i="0" dirty="0">
                <a:solidFill>
                  <a:srgbClr val="FFFFFF"/>
                </a:solidFill>
                <a:latin typeface="Georgia"/>
                <a:ea typeface="+mj-ea"/>
                <a:cs typeface="Georgia"/>
              </a:rPr>
            </a:br>
            <a:r>
              <a:rPr lang="en-US" sz="6000" b="0" i="0" dirty="0" err="1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nuestros</a:t>
            </a:r>
            <a:r>
              <a:rPr lang="en-US" sz="6000" b="0" i="0" dirty="0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 </a:t>
            </a:r>
            <a:r>
              <a:rPr lang="en-US" sz="6000" b="0" i="0" dirty="0" err="1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hijos</a:t>
            </a:r>
            <a:r>
              <a:rPr lang="en-US" sz="6000" b="0" i="0" dirty="0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 </a:t>
            </a:r>
            <a:br>
              <a:rPr lang="en-US" sz="6000" b="0" i="0" dirty="0">
                <a:solidFill>
                  <a:srgbClr val="FFFFFF"/>
                </a:solidFill>
                <a:latin typeface="Georgia"/>
                <a:ea typeface="+mj-ea"/>
                <a:cs typeface="Georgia"/>
              </a:rPr>
            </a:br>
            <a:r>
              <a:rPr lang="en-US" sz="6000" b="0" i="0" dirty="0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no </a:t>
            </a:r>
            <a:r>
              <a:rPr lang="en-US" sz="6000" b="0" i="0" dirty="0" err="1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mejorará</a:t>
            </a:r>
            <a:r>
              <a:rPr lang="en-US" sz="6000" b="0" i="0" dirty="0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 la </a:t>
            </a:r>
            <a:r>
              <a:rPr lang="en-US" sz="6000" b="0" i="0" dirty="0" err="1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situación</a:t>
            </a:r>
            <a:r>
              <a:rPr lang="en-US" sz="6000" b="0" i="0" dirty="0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42DD1BF5-E083-0B47-94EE-D083CC01DC11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25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66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240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40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0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274638"/>
            <a:ext cx="5943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Actividad grupal 1.5: </a:t>
            </a:r>
            <a:br>
              <a:rPr lang="en-US" sz="4400" b="0" i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4400" b="0" i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Recuerde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F6EC921E-5FA6-654C-994E-B0F776948C57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26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49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2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2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2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2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27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457200"/>
            <a:ext cx="6700838" cy="120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1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Los padres </a:t>
            </a:r>
            <a:r>
              <a:rPr lang="en-US" sz="4000" b="0" i="1" dirty="0" err="1" smtClean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controlan</a:t>
            </a:r>
            <a:r>
              <a:rPr lang="en-US" sz="4000" b="0" i="1" dirty="0" smtClean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/>
            </a:r>
            <a:br>
              <a:rPr lang="en-US" sz="4000" b="0" i="1" dirty="0" smtClean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4000" b="0" i="1" dirty="0" err="1" smtClean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las</a:t>
            </a:r>
            <a:r>
              <a:rPr lang="en-US" sz="4000" b="0" i="1" dirty="0" smtClean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4000" b="0" i="1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cosas</a:t>
            </a:r>
            <a:r>
              <a:rPr lang="en-US" sz="4000" b="0" i="1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, </a:t>
            </a:r>
            <a:r>
              <a:rPr lang="en-US" sz="4000" b="0" i="1" dirty="0" smtClean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no </a:t>
            </a:r>
            <a:r>
              <a:rPr lang="en-US" sz="4000" b="0" i="1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a los </a:t>
            </a:r>
            <a:r>
              <a:rPr lang="en-US" sz="4000" b="0" i="1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hijos</a:t>
            </a:r>
            <a:endParaRPr lang="en-US" sz="4000" b="0" i="1" dirty="0">
              <a:solidFill>
                <a:srgbClr val="FFEFAA"/>
              </a:solidFill>
              <a:latin typeface="Georgia"/>
              <a:ea typeface="ＭＳ Ｐゴシック"/>
              <a:cs typeface="Georg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6F456EF5-B0A9-124B-A51E-3A5AB73D5865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27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  <p:pic>
        <p:nvPicPr>
          <p:cNvPr id="7" name="Picture 7" descr="Parents control.tiff                                           01E5C799Bud's Hard Drive               87E6397D: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6" b="9036"/>
          <a:stretch>
            <a:fillRect/>
          </a:stretch>
        </p:blipFill>
        <p:spPr>
          <a:xfrm>
            <a:off x="2514600" y="2209800"/>
            <a:ext cx="6553200" cy="36576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9211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29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29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97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152400"/>
            <a:ext cx="6553200" cy="1828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1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Los </a:t>
            </a:r>
            <a:r>
              <a:rPr lang="en-US" sz="3600" b="0" i="1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métodos</a:t>
            </a:r>
            <a:r>
              <a:rPr lang="en-US" sz="3600" b="0" i="1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3600" b="0" i="1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más</a:t>
            </a:r>
            <a:r>
              <a:rPr lang="en-US" sz="3600" b="0" i="1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3600" b="0" i="1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eficaces</a:t>
            </a:r>
            <a:r>
              <a:rPr lang="en-US" sz="3600" b="0" i="1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br>
              <a:rPr lang="en-US" sz="3600" b="0" i="1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3600" b="0" i="1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para</a:t>
            </a:r>
            <a:r>
              <a:rPr lang="en-US" sz="3600" b="0" i="1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3600" b="0" i="1" dirty="0" err="1" smtClean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motivar</a:t>
            </a:r>
            <a:r>
              <a:rPr lang="en-US" sz="3600" b="0" i="1" dirty="0" smtClean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e </a:t>
            </a:r>
            <a:r>
              <a:rPr lang="en-US" sz="3600" b="0" i="1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influir</a:t>
            </a:r>
            <a:r>
              <a:rPr lang="en-US" sz="3600" b="0" i="1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3600" b="0" i="1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sobre</a:t>
            </a:r>
            <a:r>
              <a:rPr lang="en-US" sz="3600" b="0" i="1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3600" b="0" i="1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sus</a:t>
            </a:r>
            <a:r>
              <a:rPr lang="en-US" sz="3600" b="0" i="1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3600" b="0" i="1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hijos</a:t>
            </a:r>
            <a:r>
              <a:rPr lang="en-US" sz="3600" b="0" i="1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son:</a:t>
            </a:r>
          </a:p>
        </p:txBody>
      </p:sp>
      <p:sp>
        <p:nvSpPr>
          <p:cNvPr id="1181699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1981200"/>
            <a:ext cx="6324600" cy="4114800"/>
          </a:xfrm>
        </p:spPr>
        <p:txBody>
          <a:bodyPr/>
          <a:lstStyle/>
          <a:p>
            <a:pPr marL="347472" indent="-347472" algn="l" defTabSz="457200">
              <a:spcBef>
                <a:spcPts val="115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4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Comentarios</a:t>
            </a:r>
            <a:r>
              <a:rPr lang="en-US" sz="4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4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positivos</a:t>
            </a:r>
            <a:endParaRPr lang="en-US" sz="4800" b="1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4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Consecuencias</a:t>
            </a:r>
            <a:r>
              <a:rPr lang="en-US" sz="4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4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positivas</a:t>
            </a:r>
            <a:endParaRPr lang="en-US" sz="4800" b="1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115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4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Consecuencias</a:t>
            </a:r>
            <a:r>
              <a:rPr lang="en-US" sz="48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4800" b="1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negativas</a:t>
            </a:r>
            <a:endParaRPr lang="en-US" sz="4800" b="1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1152"/>
              </a:spcBef>
              <a:spcAft>
                <a:spcPts val="0"/>
              </a:spcAft>
              <a:buFont typeface="Arial"/>
              <a:buChar char="•"/>
            </a:pPr>
            <a:endParaRPr lang="en-US" sz="4800" dirty="0" smtClean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C9F73120-A29A-3B4A-9402-841A928BB2D0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28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20537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1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81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81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169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7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533400"/>
            <a:ext cx="6248400" cy="5562600"/>
          </a:xfrm>
        </p:spPr>
        <p:txBody>
          <a:bodyPr/>
          <a:lstStyle/>
          <a:p>
            <a:pPr marL="347472" indent="-347472" algn="l" defTabSz="457200">
              <a:lnSpc>
                <a:spcPct val="80000"/>
              </a:lnSpc>
              <a:spcBef>
                <a:spcPts val="1056"/>
              </a:spcBef>
              <a:spcAft>
                <a:spcPts val="0"/>
              </a:spcAft>
              <a:buNone/>
            </a:pPr>
            <a:r>
              <a:rPr lang="en-US" sz="4400" b="0" i="0" u="sng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Comentarios positivos:</a:t>
            </a:r>
          </a:p>
          <a:p>
            <a:pPr marL="347472" indent="-347472" algn="l" defTabSz="457200">
              <a:lnSpc>
                <a:spcPct val="80000"/>
              </a:lnSpc>
              <a:spcBef>
                <a:spcPts val="1056"/>
              </a:spcBef>
              <a:spcAft>
                <a:spcPts val="0"/>
              </a:spcAft>
              <a:buNone/>
            </a:pPr>
            <a:endParaRPr lang="en-US" sz="4400" dirty="0" smtClean="0">
              <a:solidFill>
                <a:schemeClr val="tx2"/>
              </a:solidFill>
              <a:latin typeface="Calibri"/>
            </a:endParaRPr>
          </a:p>
          <a:p>
            <a:pPr marL="347472" indent="-347472" algn="l" defTabSz="457200">
              <a:lnSpc>
                <a:spcPct val="80000"/>
              </a:lnSpc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Alentar la buena conducta</a:t>
            </a:r>
          </a:p>
          <a:p>
            <a:pPr marL="347472" indent="-347472" algn="l" defTabSz="457200">
              <a:lnSpc>
                <a:spcPct val="8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  <a:p>
            <a:pPr marL="347472" indent="-347472" algn="l" defTabSz="457200">
              <a:lnSpc>
                <a:spcPct val="80000"/>
              </a:lnSpc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Ayudar a los hijos a sentirse mejor consigo mismos (Actividad 1.6)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07E4CE7-16B6-3C41-BC0F-2DA9FEC43D69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29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52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5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25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5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5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428" name="Rectangle 4"/>
          <p:cNvSpPr>
            <a:spLocks noGrp="1" noChangeArrowheads="1"/>
          </p:cNvSpPr>
          <p:nvPr>
            <p:ph type="title"/>
          </p:nvPr>
        </p:nvSpPr>
        <p:spPr>
          <a:xfrm>
            <a:off x="2667000" y="228600"/>
            <a:ext cx="6096000" cy="1143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Primera parte (Unidades 1-6)</a:t>
            </a:r>
          </a:p>
        </p:txBody>
      </p:sp>
      <p:sp>
        <p:nvSpPr>
          <p:cNvPr id="999429" name="Rectangle 5"/>
          <p:cNvSpPr>
            <a:spLocks noGrp="1" noChangeArrowheads="1"/>
          </p:cNvSpPr>
          <p:nvPr>
            <p:ph idx="1"/>
          </p:nvPr>
        </p:nvSpPr>
        <p:spPr>
          <a:xfrm>
            <a:off x="2667000" y="1600200"/>
            <a:ext cx="6248400" cy="4525963"/>
          </a:xfrm>
        </p:spPr>
        <p:txBody>
          <a:bodyPr/>
          <a:lstStyle/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Preparar</a:t>
            </a:r>
            <a:r>
              <a:rPr lang="en-US" sz="32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la 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base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para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el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cambio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Preparar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el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fundamento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Responder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todas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sus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preguntas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Desarrollar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un plan e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introducir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los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cambios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necesarios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dirty="0" smtClean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5A83E170-8564-A14A-8175-9E53F0C1B157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3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52400" y="5323582"/>
            <a:ext cx="2133600" cy="10772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0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Panorama general</a:t>
            </a:r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9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9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99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99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99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9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99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99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99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9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99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99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99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99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99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99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9429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6019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Actividad grupal 1.6: </a:t>
            </a:r>
            <a:br>
              <a:rPr lang="en-US" sz="4000" b="0" i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4000" b="0" i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Ellos hicieron algo bueno</a:t>
            </a:r>
          </a:p>
        </p:txBody>
      </p:sp>
      <p:sp>
        <p:nvSpPr>
          <p:cNvPr id="1026051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1524000"/>
            <a:ext cx="6477000" cy="4495800"/>
          </a:xfrm>
        </p:spPr>
        <p:txBody>
          <a:bodyPr rtlCol="0">
            <a:normAutofit fontScale="92500" lnSpcReduction="10000"/>
          </a:bodyPr>
          <a:lstStyle/>
          <a:p>
            <a:pPr marL="347472" indent="-347472" algn="ctr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(Comentarios positivos)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Ejemplo:  </a:t>
            </a:r>
            <a:r>
              <a:rPr lang="en-US" sz="24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Sacar la basura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Ejemplo:  </a:t>
            </a:r>
            <a:r>
              <a:rPr lang="en-US" sz="24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Ayudar a su hermana o hermano menor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None/>
            </a:pPr>
            <a:endParaRPr lang="en-US" sz="2400" dirty="0" smtClean="0">
              <a:ea typeface="+mn-ea"/>
              <a:cs typeface="+mn-cs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None/>
            </a:pPr>
            <a:endParaRPr lang="en-US" sz="2400" dirty="0" smtClean="0">
              <a:ea typeface="+mn-ea"/>
              <a:cs typeface="+mn-cs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None/>
            </a:pPr>
            <a:r>
              <a:rPr lang="en-US" sz="2400" b="0" i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None/>
            </a:pPr>
            <a:endParaRPr lang="en-US" sz="2400" dirty="0" smtClean="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45EA3C2C-59A6-4D4C-BB6E-234A523A55EB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30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6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6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6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6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6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6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6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6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6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6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6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50" grpId="0"/>
      <p:bldP spid="102605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2" name="Rectangle 2"/>
          <p:cNvSpPr>
            <a:spLocks noGrp="1" noChangeArrowheads="1"/>
          </p:cNvSpPr>
          <p:nvPr>
            <p:ph idx="1"/>
          </p:nvPr>
        </p:nvSpPr>
        <p:spPr>
          <a:xfrm>
            <a:off x="2667000" y="381000"/>
            <a:ext cx="6324600" cy="5562600"/>
          </a:xfrm>
        </p:spPr>
        <p:txBody>
          <a:bodyPr/>
          <a:lstStyle/>
          <a:p>
            <a:pPr marL="347472" indent="-347472" algn="l" defTabSz="457200">
              <a:lnSpc>
                <a:spcPct val="80000"/>
              </a:lnSpc>
              <a:spcBef>
                <a:spcPts val="1056"/>
              </a:spcBef>
              <a:spcAft>
                <a:spcPts val="0"/>
              </a:spcAft>
              <a:buNone/>
            </a:pPr>
            <a:endParaRPr lang="en-US" sz="4400" dirty="0" smtClean="0">
              <a:solidFill>
                <a:schemeClr val="tx2"/>
              </a:solidFill>
              <a:latin typeface="Calibri"/>
            </a:endParaRPr>
          </a:p>
          <a:p>
            <a:pPr marL="347472" indent="-347472" algn="l" defTabSz="457200">
              <a:lnSpc>
                <a:spcPct val="80000"/>
              </a:lnSpc>
              <a:spcBef>
                <a:spcPts val="1056"/>
              </a:spcBef>
              <a:spcAft>
                <a:spcPts val="0"/>
              </a:spcAft>
              <a:buNone/>
            </a:pPr>
            <a:r>
              <a:rPr lang="en-US" sz="4400" b="0" i="0" u="sng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Consecuencias</a:t>
            </a:r>
            <a:r>
              <a:rPr lang="en-US" sz="4400" b="0" i="0" u="sng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4400" b="0" i="0" u="sng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positivas</a:t>
            </a:r>
            <a:r>
              <a:rPr lang="en-US" sz="4400" b="0" i="0" u="sng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:</a:t>
            </a:r>
          </a:p>
          <a:p>
            <a:pPr marL="347472" indent="-347472" algn="l" defTabSz="457200">
              <a:lnSpc>
                <a:spcPct val="80000"/>
              </a:lnSpc>
              <a:spcBef>
                <a:spcPts val="1056"/>
              </a:spcBef>
              <a:spcAft>
                <a:spcPts val="0"/>
              </a:spcAft>
              <a:buNone/>
            </a:pPr>
            <a:endParaRPr lang="en-US" sz="4400" dirty="0" smtClean="0">
              <a:solidFill>
                <a:schemeClr val="tx2"/>
              </a:solidFill>
              <a:latin typeface="Calibri"/>
            </a:endParaRPr>
          </a:p>
          <a:p>
            <a:pPr marL="347472" indent="-347472" algn="l" defTabSz="457200">
              <a:lnSpc>
                <a:spcPct val="8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El </a:t>
            </a: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método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más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poderoso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para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cambiar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la </a:t>
            </a: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conducta</a:t>
            </a:r>
            <a:endParaRPr lang="en-US" sz="2800" b="0" i="0" dirty="0">
              <a:solidFill>
                <a:schemeClr val="tx1"/>
              </a:solidFill>
              <a:latin typeface="+mj-lt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8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+mj-lt"/>
            </a:endParaRPr>
          </a:p>
          <a:p>
            <a:pPr marL="347472" indent="-347472" algn="l" defTabSz="457200">
              <a:lnSpc>
                <a:spcPct val="8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También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ayuda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a los </a:t>
            </a: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jóvenes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a </a:t>
            </a: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sentirse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mejor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consigo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mismos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 </a:t>
            </a:r>
          </a:p>
          <a:p>
            <a:pPr marL="347472" indent="-347472" algn="l" defTabSz="457200">
              <a:lnSpc>
                <a:spcPct val="8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+mj-lt"/>
            </a:endParaRPr>
          </a:p>
          <a:p>
            <a:pPr marL="347472" indent="-347472" algn="l" defTabSz="457200">
              <a:lnSpc>
                <a:spcPct val="8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Usar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la </a:t>
            </a: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palabra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s-AR" altLang="ja-JP" sz="2800" b="0" i="0" dirty="0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“</a:t>
            </a:r>
            <a:r>
              <a:rPr lang="en-US" altLang="ja-JP" sz="2800" b="0" i="0" dirty="0" err="1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Absolutamente</a:t>
            </a:r>
            <a:r>
              <a:rPr lang="es-AR" altLang="ja-JP" sz="2800" b="0" i="0" dirty="0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”</a:t>
            </a:r>
            <a:r>
              <a:rPr lang="en-US" altLang="ja-JP" sz="2800" b="0" i="0" dirty="0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reduce </a:t>
            </a:r>
            <a:r>
              <a:rPr lang="en-US" altLang="ja-JP" sz="2800" b="0" i="1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mucho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las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discusiones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entre padres e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hijos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.</a:t>
            </a:r>
          </a:p>
          <a:p>
            <a:pPr marL="347472" indent="-347472" algn="l" defTabSz="457200">
              <a:lnSpc>
                <a:spcPct val="80000"/>
              </a:lnSpc>
              <a:spcBef>
                <a:spcPts val="672"/>
              </a:spcBef>
              <a:spcAft>
                <a:spcPts val="0"/>
              </a:spcAft>
              <a:buNone/>
            </a:pP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	(</a:t>
            </a:r>
            <a:r>
              <a:rPr lang="en-US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Actividad</a:t>
            </a:r>
            <a:r>
              <a:rPr lang="en-US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1.7)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ECD76A5E-CB04-7049-BFB0-DF1ADC9564B6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31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7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7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77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77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77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77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77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77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4638"/>
            <a:ext cx="6019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Actividad grupal 1.7: </a:t>
            </a:r>
            <a:br>
              <a:rPr lang="en-US" sz="3600" b="0" i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3600" b="0" i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La diversión viene después del trabajo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1524000"/>
            <a:ext cx="6324600" cy="5105400"/>
          </a:xfrm>
        </p:spPr>
        <p:txBody>
          <a:bodyPr/>
          <a:lstStyle/>
          <a:p>
            <a:pPr marL="347472" indent="-347472" algn="ctr" defTabSz="457200">
              <a:spcBef>
                <a:spcPts val="768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FFEFAA"/>
                </a:solidFill>
                <a:latin typeface="+mj-lt"/>
                <a:ea typeface="ＭＳ Ｐゴシック"/>
                <a:cs typeface="ＭＳ Ｐゴシック"/>
              </a:rPr>
              <a:t>(¡</a:t>
            </a:r>
            <a:r>
              <a:rPr lang="en-US" sz="3200" b="0" i="0" dirty="0" err="1">
                <a:solidFill>
                  <a:srgbClr val="FFEFAA"/>
                </a:solidFill>
                <a:latin typeface="+mj-lt"/>
                <a:ea typeface="ＭＳ Ｐゴシック"/>
                <a:cs typeface="ＭＳ Ｐゴシック"/>
              </a:rPr>
              <a:t>Absolutamente</a:t>
            </a:r>
            <a:r>
              <a:rPr lang="en-US" sz="3200" b="0" i="0" dirty="0">
                <a:solidFill>
                  <a:srgbClr val="FFEFAA"/>
                </a:solidFill>
                <a:latin typeface="+mj-lt"/>
                <a:ea typeface="ＭＳ Ｐゴシック"/>
                <a:cs typeface="ＭＳ Ｐゴシック"/>
              </a:rPr>
              <a:t>!)</a:t>
            </a:r>
          </a:p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1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Ejemplo</a:t>
            </a:r>
            <a:r>
              <a:rPr lang="en-US" sz="2800" b="0" i="1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:  </a:t>
            </a:r>
            <a:r>
              <a:rPr lang="es-AR" altLang="ja-JP" sz="2800" b="0" i="0" dirty="0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“</a:t>
            </a:r>
            <a:r>
              <a:rPr lang="en-US" altLang="ja-JP" sz="2800" b="0" i="0" dirty="0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¡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Absolutamente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!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Puedes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usar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el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teléfono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,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después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de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que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termines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de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secar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los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platos</a:t>
            </a:r>
            <a:r>
              <a:rPr lang="en-US" altLang="ja-JP" sz="2800" b="0" i="0" dirty="0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.</a:t>
            </a:r>
            <a:r>
              <a:rPr lang="es-AR" altLang="ja-JP" sz="2800" b="0" i="0" dirty="0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”</a:t>
            </a:r>
            <a:endParaRPr lang="ja-JP" altLang="en-US" sz="2800" b="0" i="0">
              <a:solidFill>
                <a:schemeClr val="tx1"/>
              </a:solidFill>
              <a:latin typeface="+mj-lt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1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Ejemplo</a:t>
            </a:r>
            <a:r>
              <a:rPr lang="en-US" sz="2800" b="0" i="1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:  </a:t>
            </a:r>
            <a:r>
              <a:rPr lang="es-AR" altLang="ja-JP" sz="2800" b="0" i="0" dirty="0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“</a:t>
            </a:r>
            <a:r>
              <a:rPr lang="en-US" altLang="ja-JP" sz="2800" b="0" i="0" dirty="0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¡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Absolutamente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!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Puedes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ir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a la casa de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tu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amigo, tan pronto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como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termines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de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limpiar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tu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altLang="ja-JP" sz="2800" b="0" i="0" dirty="0" err="1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habitación</a:t>
            </a:r>
            <a:r>
              <a:rPr lang="en-US" altLang="ja-JP" sz="2800" b="0" i="0" dirty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.”</a:t>
            </a:r>
          </a:p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Arial"/>
            </a:endParaRPr>
          </a:p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  <a:p>
            <a:pPr marL="0" indent="0" algn="l" defTabSz="457200">
              <a:spcBef>
                <a:spcPts val="672"/>
              </a:spcBef>
              <a:spcAft>
                <a:spcPts val="0"/>
              </a:spcAft>
              <a:buNone/>
            </a:pPr>
            <a:endParaRPr lang="en-US" sz="2800" dirty="0" smtClean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1B1ADE25-E117-3C4C-BC69-BDCE065F9A2E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32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07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626" name="Rectangle 2"/>
          <p:cNvSpPr>
            <a:spLocks noGrp="1" noChangeArrowheads="1"/>
          </p:cNvSpPr>
          <p:nvPr>
            <p:ph idx="1"/>
          </p:nvPr>
        </p:nvSpPr>
        <p:spPr>
          <a:xfrm>
            <a:off x="2667000" y="533400"/>
            <a:ext cx="6629400" cy="5562600"/>
          </a:xfrm>
        </p:spPr>
        <p:txBody>
          <a:bodyPr/>
          <a:lstStyle/>
          <a:p>
            <a:pPr marL="347472" indent="-347472" algn="l" defTabSz="457200">
              <a:lnSpc>
                <a:spcPct val="80000"/>
              </a:lnSpc>
              <a:spcBef>
                <a:spcPts val="672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FFEFAA"/>
              </a:solidFill>
              <a:latin typeface="Georgia"/>
              <a:cs typeface="Georgia"/>
            </a:endParaRPr>
          </a:p>
          <a:p>
            <a:pPr marL="347472" indent="-347472" algn="l" defTabSz="457200">
              <a:lnSpc>
                <a:spcPct val="80000"/>
              </a:lnSpc>
              <a:spcBef>
                <a:spcPts val="1056"/>
              </a:spcBef>
              <a:spcAft>
                <a:spcPts val="0"/>
              </a:spcAft>
              <a:buNone/>
            </a:pPr>
            <a:r>
              <a:rPr lang="en-US" sz="4400" b="0" i="0" u="sng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Consecuencias</a:t>
            </a:r>
            <a:r>
              <a:rPr lang="en-US" sz="4400" b="0" i="0" u="sng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4400" b="0" i="0" u="sng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negativas</a:t>
            </a:r>
            <a:r>
              <a:rPr lang="en-US" sz="4400" b="0" i="0" u="sng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:</a:t>
            </a:r>
          </a:p>
          <a:p>
            <a:pPr marL="347472" indent="-347472" algn="l" defTabSz="457200">
              <a:lnSpc>
                <a:spcPct val="80000"/>
              </a:lnSpc>
              <a:spcBef>
                <a:spcPts val="1056"/>
              </a:spcBef>
              <a:spcAft>
                <a:spcPts val="0"/>
              </a:spcAft>
              <a:buNone/>
            </a:pPr>
            <a:endParaRPr lang="en-US" sz="4400" dirty="0" smtClean="0">
              <a:solidFill>
                <a:schemeClr val="tx2"/>
              </a:solidFill>
              <a:latin typeface="Calibri"/>
            </a:endParaRPr>
          </a:p>
          <a:p>
            <a:pPr marL="347472" indent="-347472" algn="l" defTabSz="457200">
              <a:lnSpc>
                <a:spcPct val="8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Se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utilizan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para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reglas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del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hogar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que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no </a:t>
            </a:r>
            <a:r>
              <a:rPr lang="en-US" sz="28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/>
            </a:r>
            <a:br>
              <a:rPr lang="en-US" sz="28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</a:br>
            <a:r>
              <a:rPr lang="en-US" sz="28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se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han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respetado</a:t>
            </a:r>
            <a:r>
              <a:rPr lang="en-US" sz="28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, 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y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conductas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negativas</a:t>
            </a:r>
            <a:endParaRPr lang="en-US" sz="28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8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  <a:p>
            <a:pPr marL="347472" indent="-347472" algn="l" defTabSz="457200">
              <a:lnSpc>
                <a:spcPct val="8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Se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deben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adaptar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a la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manera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pensar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los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jóvenes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(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corto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plazo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)</a:t>
            </a:r>
          </a:p>
          <a:p>
            <a:pPr marL="347472" indent="-347472" algn="l" defTabSz="457200">
              <a:lnSpc>
                <a:spcPct val="80000"/>
              </a:lnSpc>
              <a:spcBef>
                <a:spcPts val="672"/>
              </a:spcBef>
              <a:spcAft>
                <a:spcPts val="0"/>
              </a:spcAft>
              <a:buNone/>
            </a:pP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 </a:t>
            </a:r>
            <a:b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</a:b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(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Actividad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1.8)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B4A2A95E-15C2-364D-894A-50F4F583796B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33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5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1178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" decel="50000" autoRev="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1178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" fill="hold">
                                          <p:stCondLst>
                                            <p:cond delay="173"/>
                                          </p:stCondLst>
                                        </p:cTn>
                                        <p:tgtEl>
                                          <p:spTgt spid="1178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78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78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78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78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78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78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4638"/>
            <a:ext cx="6019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Actividad grupal 1.8: </a:t>
            </a:r>
            <a:br>
              <a:rPr lang="en-US" sz="4400" b="0" i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4400" b="0" i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Malas decisiones</a:t>
            </a:r>
          </a:p>
        </p:txBody>
      </p:sp>
      <p:sp>
        <p:nvSpPr>
          <p:cNvPr id="1028099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1600200"/>
            <a:ext cx="6324600" cy="4876800"/>
          </a:xfrm>
        </p:spPr>
        <p:txBody>
          <a:bodyPr/>
          <a:lstStyle/>
          <a:p>
            <a:pPr marL="347472" indent="-347472" algn="ctr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None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Conductas negativas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01143AD5-3916-6047-A6D9-93205CFDBD17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34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8126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8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8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8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8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8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09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0126352-0FF4-5343-A9B7-7F561EB42435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35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1030148" name="Text Box 4"/>
          <p:cNvSpPr txBox="1">
            <a:spLocks noChangeArrowheads="1"/>
          </p:cNvSpPr>
          <p:nvPr/>
        </p:nvSpPr>
        <p:spPr bwMode="auto">
          <a:xfrm>
            <a:off x="5562600" y="4572000"/>
            <a:ext cx="3214688" cy="1200329"/>
          </a:xfrm>
          <a:prstGeom prst="rect">
            <a:avLst/>
          </a:prstGeom>
          <a:noFill/>
          <a:ln w="12700" cap="sq">
            <a:solidFill>
              <a:srgbClr val="FFEFAA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440"/>
              </a:spcBef>
              <a:buNone/>
            </a:pPr>
            <a:r>
              <a:rPr lang="en-US" sz="2400" b="1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En </a:t>
            </a:r>
            <a:r>
              <a:rPr lang="en-US" sz="2400" b="1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su</a:t>
            </a:r>
            <a:r>
              <a:rPr lang="en-US" sz="2400" b="1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tiempo</a:t>
            </a:r>
            <a:r>
              <a:rPr lang="en-US" sz="2400" b="1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libre</a:t>
            </a:r>
            <a:r>
              <a:rPr lang="en-US" sz="2400" b="1" i="0" dirty="0" smtClean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, los </a:t>
            </a:r>
            <a:r>
              <a:rPr lang="en-US" sz="2400" b="1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jóvenes</a:t>
            </a:r>
            <a:r>
              <a:rPr lang="en-US" sz="2400" b="1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pueden</a:t>
            </a:r>
            <a:r>
              <a:rPr lang="en-US" sz="2400" b="1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leer o </a:t>
            </a:r>
            <a:r>
              <a:rPr lang="en-US" sz="2400" b="1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dibujar</a:t>
            </a:r>
            <a:r>
              <a:rPr lang="en-US" sz="2400" b="1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.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048000" y="5791200"/>
            <a:ext cx="5638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ts val="0"/>
              </a:spcBef>
              <a:buNone/>
            </a:pPr>
            <a:r>
              <a:rPr lang="en-US" sz="2800" b="0" i="0" dirty="0" smtClean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(</a:t>
            </a:r>
            <a:r>
              <a:rPr lang="en-US" sz="2800" b="0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Quitar</a:t>
            </a:r>
            <a:r>
              <a:rPr lang="en-US" sz="2800" b="0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todo</a:t>
            </a:r>
            <a:r>
              <a:rPr lang="en-US" sz="2800" b="0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por</a:t>
            </a:r>
            <a:r>
              <a:rPr lang="en-US" sz="2800" b="0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un</a:t>
            </a:r>
            <a:br>
              <a:rPr lang="en-US" sz="2800" b="0" i="0" dirty="0" smtClean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2800" b="0" i="0" dirty="0" err="1" smtClean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periodo</a:t>
            </a:r>
            <a:r>
              <a:rPr lang="en-US" sz="2800" b="0" i="0" dirty="0" smtClean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2800" b="0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de </a:t>
            </a:r>
            <a:r>
              <a:rPr lang="en-US" sz="2800" b="0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tiempo</a:t>
            </a:r>
            <a:r>
              <a:rPr lang="en-US" sz="2800" b="0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corto</a:t>
            </a:r>
            <a:r>
              <a:rPr lang="en-US" sz="2800" b="0" i="0" dirty="0" smtClean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)</a:t>
            </a:r>
            <a:endParaRPr lang="en-US" sz="2800" dirty="0" smtClean="0"/>
          </a:p>
        </p:txBody>
      </p:sp>
      <p:sp>
        <p:nvSpPr>
          <p:cNvPr id="6" name="5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048000" y="-228600"/>
            <a:ext cx="9144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40000"/>
              </a:lnSpc>
              <a:spcBef>
                <a:spcPct val="50000"/>
              </a:spcBef>
              <a:defRPr/>
            </a:pPr>
            <a:endParaRPr lang="en-US" sz="4000" dirty="0">
              <a:solidFill>
                <a:schemeClr val="tx2"/>
              </a:solidFill>
              <a:cs typeface="+mn-cs"/>
            </a:endParaRPr>
          </a:p>
          <a:p>
            <a:pPr algn="l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EFAA"/>
                </a:solidFill>
                <a:cs typeface="+mn-cs"/>
              </a:rPr>
              <a:t>T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EFAA"/>
                </a:solidFill>
                <a:cs typeface="+mn-cs"/>
              </a:rPr>
              <a:t>E</a:t>
            </a:r>
            <a:endParaRPr lang="en-US" sz="6000" dirty="0">
              <a:cs typeface="+mn-cs"/>
            </a:endParaRPr>
          </a:p>
          <a:p>
            <a:pPr algn="l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EFAA"/>
                </a:solidFill>
                <a:cs typeface="+mn-cs"/>
              </a:rPr>
              <a:t>A</a:t>
            </a:r>
            <a:endParaRPr lang="en-US" sz="6000" dirty="0">
              <a:solidFill>
                <a:schemeClr val="tx2"/>
              </a:solidFill>
              <a:cs typeface="+mn-cs"/>
            </a:endParaRPr>
          </a:p>
          <a:p>
            <a:pPr algn="l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EFAA"/>
                </a:solidFill>
                <a:cs typeface="+mn-cs"/>
              </a:rPr>
              <a:t>S</a:t>
            </a:r>
            <a:endParaRPr lang="en-US" sz="6000" dirty="0">
              <a:solidFill>
                <a:schemeClr val="tx2"/>
              </a:solidFill>
              <a:cs typeface="+mn-cs"/>
            </a:endParaRPr>
          </a:p>
          <a:p>
            <a:pPr algn="l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EFAA"/>
                </a:solidFill>
                <a:cs typeface="+mn-cs"/>
              </a:rPr>
              <a:t>P</a:t>
            </a:r>
            <a:endParaRPr lang="en-US" sz="6000" dirty="0">
              <a:solidFill>
                <a:schemeClr val="tx2"/>
              </a:solidFill>
              <a:cs typeface="+mn-cs"/>
            </a:endParaRPr>
          </a:p>
          <a:p>
            <a:pPr algn="l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EFAA"/>
                </a:solidFill>
                <a:cs typeface="+mn-cs"/>
              </a:rPr>
              <a:t>O</a:t>
            </a:r>
            <a:endParaRPr lang="en-US" sz="6000" dirty="0">
              <a:solidFill>
                <a:schemeClr val="tx2"/>
              </a:solidFill>
              <a:cs typeface="+mn-cs"/>
            </a:endParaRPr>
          </a:p>
          <a:p>
            <a:pPr algn="l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EFAA"/>
                </a:solidFill>
                <a:cs typeface="+mn-cs"/>
              </a:rPr>
              <a:t>T</a:t>
            </a:r>
            <a:endParaRPr lang="en-US" sz="60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581400" y="76200"/>
            <a:ext cx="4038600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5400">
                <a:solidFill>
                  <a:srgbClr val="FFFFFF"/>
                </a:solidFill>
              </a:rPr>
              <a:t>ake</a:t>
            </a:r>
            <a:br>
              <a:rPr lang="en-US" sz="5400">
                <a:solidFill>
                  <a:srgbClr val="FFFFFF"/>
                </a:solidFill>
              </a:rPr>
            </a:br>
            <a:r>
              <a:rPr lang="en-US" sz="5400">
                <a:solidFill>
                  <a:schemeClr val="bg1"/>
                </a:solidFill>
                <a:latin typeface="Georgia" charset="0"/>
                <a:cs typeface="Georgia" charset="0"/>
              </a:rPr>
              <a:t>verything</a:t>
            </a:r>
            <a:br>
              <a:rPr lang="en-US" sz="5400">
                <a:solidFill>
                  <a:schemeClr val="bg1"/>
                </a:solidFill>
                <a:latin typeface="Georgia" charset="0"/>
                <a:cs typeface="Georgia" charset="0"/>
              </a:rPr>
            </a:br>
            <a:r>
              <a:rPr lang="en-US" sz="5400">
                <a:solidFill>
                  <a:schemeClr val="bg1"/>
                </a:solidFill>
                <a:latin typeface="Georgia" charset="0"/>
                <a:cs typeface="Georgia" charset="0"/>
              </a:rPr>
              <a:t>way</a:t>
            </a:r>
          </a:p>
          <a:p>
            <a:pPr algn="l" eaLnBrk="1" hangingPunct="1"/>
            <a:r>
              <a:rPr lang="en-US" sz="5400">
                <a:solidFill>
                  <a:schemeClr val="bg1"/>
                </a:solidFill>
                <a:latin typeface="Georgia" charset="0"/>
                <a:cs typeface="Georgia" charset="0"/>
              </a:rPr>
              <a:t>hort</a:t>
            </a:r>
          </a:p>
          <a:p>
            <a:pPr algn="l" eaLnBrk="1" hangingPunct="1"/>
            <a:r>
              <a:rPr lang="en-US" sz="5400">
                <a:solidFill>
                  <a:schemeClr val="bg1"/>
                </a:solidFill>
                <a:latin typeface="Georgia" charset="0"/>
                <a:cs typeface="Georgia" charset="0"/>
              </a:rPr>
              <a:t>eriod</a:t>
            </a:r>
            <a:br>
              <a:rPr lang="en-US" sz="5400">
                <a:solidFill>
                  <a:schemeClr val="bg1"/>
                </a:solidFill>
                <a:latin typeface="Georgia" charset="0"/>
                <a:cs typeface="Georgia" charset="0"/>
              </a:rPr>
            </a:br>
            <a:r>
              <a:rPr lang="en-US" sz="5400">
                <a:solidFill>
                  <a:schemeClr val="bg1"/>
                </a:solidFill>
                <a:latin typeface="Georgia" charset="0"/>
                <a:cs typeface="Georgia" charset="0"/>
              </a:rPr>
              <a:t> f</a:t>
            </a:r>
            <a:br>
              <a:rPr lang="en-US" sz="5400">
                <a:solidFill>
                  <a:schemeClr val="bg1"/>
                </a:solidFill>
                <a:latin typeface="Georgia" charset="0"/>
                <a:cs typeface="Georgia" charset="0"/>
              </a:rPr>
            </a:br>
            <a:r>
              <a:rPr lang="en-US" sz="5400">
                <a:solidFill>
                  <a:schemeClr val="bg1"/>
                </a:solidFill>
                <a:latin typeface="Georgia" charset="0"/>
                <a:cs typeface="Georgia" charset="0"/>
              </a:rPr>
              <a:t>ime</a:t>
            </a:r>
          </a:p>
          <a:p>
            <a:pPr eaLnBrk="1" hangingPunct="1"/>
            <a:endParaRPr lang="en-US"/>
          </a:p>
        </p:txBody>
      </p:sp>
      <p:pic>
        <p:nvPicPr>
          <p:cNvPr id="10" name="Picture 6" descr="Read or draw.tiff                                              01E5C799Bud's Hard Drive               87E6397D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1981200"/>
            <a:ext cx="3667125" cy="2438400"/>
          </a:xfrm>
          <a:prstGeom prst="rect">
            <a:avLst/>
          </a:prstGeom>
          <a:ln/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3389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5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  <p:bldP spid="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4638"/>
            <a:ext cx="6019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Actividad de repaso 1.9</a:t>
            </a:r>
          </a:p>
        </p:txBody>
      </p:sp>
      <p:sp>
        <p:nvSpPr>
          <p:cNvPr id="1031171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1295400"/>
            <a:ext cx="6172200" cy="5257800"/>
          </a:xfrm>
        </p:spPr>
        <p:txBody>
          <a:bodyPr/>
          <a:lstStyle/>
          <a:p>
            <a:pPr marL="612648" indent="-612648" algn="l" defTabSz="457200">
              <a:lnSpc>
                <a:spcPct val="90000"/>
              </a:lnSpc>
              <a:spcBef>
                <a:spcPts val="528"/>
              </a:spcBef>
              <a:spcAft>
                <a:spcPts val="0"/>
              </a:spcAft>
              <a:buClr>
                <a:schemeClr val="tx1"/>
              </a:buClr>
              <a:buFont typeface="Symbol"/>
              <a:buAutoNum type="arabicPeriod"/>
            </a:pP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hijos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carácter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fuerte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,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posible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que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las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técnicas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tradicionales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crianza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no _______ .</a:t>
            </a:r>
          </a:p>
          <a:p>
            <a:pPr marL="612648" indent="-612648" algn="l" defTabSz="457200">
              <a:lnSpc>
                <a:spcPct val="90000"/>
              </a:lnSpc>
              <a:spcBef>
                <a:spcPts val="528"/>
              </a:spcBef>
              <a:spcAft>
                <a:spcPts val="0"/>
              </a:spcAft>
              <a:buClr>
                <a:schemeClr val="tx1"/>
              </a:buClr>
              <a:buFont typeface="Symbol"/>
              <a:buAutoNum type="arabicPeriod"/>
            </a:pP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Los padres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deben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decirle</a:t>
            </a:r>
            <a:r>
              <a:rPr lang="en-US" sz="22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sus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hijos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cuánto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los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aman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todos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los _____. </a:t>
            </a:r>
          </a:p>
          <a:p>
            <a:pPr marL="612648" indent="-612648" algn="l" defTabSz="457200">
              <a:lnSpc>
                <a:spcPct val="90000"/>
              </a:lnSpc>
              <a:spcBef>
                <a:spcPts val="528"/>
              </a:spcBef>
              <a:spcAft>
                <a:spcPts val="0"/>
              </a:spcAft>
              <a:buClr>
                <a:schemeClr val="tx1"/>
              </a:buClr>
              <a:buFont typeface="Symbol"/>
              <a:buAutoNum type="arabicPeriod"/>
            </a:pP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Aunque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los padres no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controlan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a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sus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hijos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,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sí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tienen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control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sobre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las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______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que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les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gustan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a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sus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hijos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.</a:t>
            </a:r>
          </a:p>
          <a:p>
            <a:pPr marL="612648" indent="-612648" algn="l" defTabSz="457200">
              <a:lnSpc>
                <a:spcPct val="90000"/>
              </a:lnSpc>
              <a:spcBef>
                <a:spcPts val="528"/>
              </a:spcBef>
              <a:spcAft>
                <a:spcPts val="0"/>
              </a:spcAft>
              <a:buClr>
                <a:schemeClr val="tx1"/>
              </a:buClr>
              <a:buFont typeface="Symbol"/>
              <a:buAutoNum type="arabicPeriod"/>
            </a:pP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Los padres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deben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brindarle</a:t>
            </a:r>
            <a:r>
              <a:rPr lang="en-US" sz="22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sus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hijos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______ _____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cuando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ven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que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hacen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algo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bueno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.</a:t>
            </a:r>
          </a:p>
          <a:p>
            <a:pPr marL="612648" indent="-612648" algn="l" defTabSz="457200">
              <a:lnSpc>
                <a:spcPct val="90000"/>
              </a:lnSpc>
              <a:spcBef>
                <a:spcPts val="528"/>
              </a:spcBef>
              <a:spcAft>
                <a:spcPts val="0"/>
              </a:spcAft>
              <a:buClr>
                <a:schemeClr val="tx1"/>
              </a:buClr>
              <a:buFont typeface="Symbol"/>
              <a:buAutoNum type="arabicPeriod"/>
            </a:pP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Las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consecuencias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a _____________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plazo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son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más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eficaces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que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las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consecuencias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a largo </a:t>
            </a:r>
            <a:r>
              <a:rPr lang="en-US" sz="2200" b="0" i="0" dirty="0" err="1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plazo</a:t>
            </a:r>
            <a:r>
              <a:rPr lang="en-US" sz="22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porque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se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adaptan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a la forma de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pensar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los </a:t>
            </a:r>
            <a:r>
              <a:rPr lang="en-US" sz="2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jóvenes</a:t>
            </a:r>
            <a:r>
              <a:rPr lang="en-US" sz="2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.</a:t>
            </a:r>
          </a:p>
          <a:p>
            <a:pPr marL="612648" indent="-612648" algn="l" defTabSz="457200">
              <a:lnSpc>
                <a:spcPct val="90000"/>
              </a:lnSpc>
              <a:spcBef>
                <a:spcPts val="528"/>
              </a:spcBef>
              <a:spcAft>
                <a:spcPts val="0"/>
              </a:spcAft>
              <a:buFont typeface="Symbol"/>
              <a:buAutoNum type="arabicPeriod"/>
            </a:pPr>
            <a:endParaRPr lang="en-US" sz="2200" dirty="0" smtClean="0">
              <a:latin typeface="Calibri"/>
            </a:endParaRPr>
          </a:p>
          <a:p>
            <a:pPr marL="612648" indent="-612648" algn="ctr" defTabSz="457200">
              <a:lnSpc>
                <a:spcPct val="90000"/>
              </a:lnSpc>
              <a:spcBef>
                <a:spcPts val="528"/>
              </a:spcBef>
              <a:spcAft>
                <a:spcPts val="0"/>
              </a:spcAft>
              <a:buNone/>
            </a:pPr>
            <a:r>
              <a:rPr lang="en-US" sz="22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       </a:t>
            </a:r>
            <a:r>
              <a:rPr lang="en-US" sz="2200" b="1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comentarios</a:t>
            </a:r>
            <a:r>
              <a:rPr lang="en-US" sz="22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1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positivos</a:t>
            </a:r>
            <a:r>
              <a:rPr lang="en-US" sz="22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     </a:t>
            </a:r>
            <a:r>
              <a:rPr lang="en-US" sz="2200" b="1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días</a:t>
            </a:r>
            <a:r>
              <a:rPr lang="en-US" sz="22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    </a:t>
            </a:r>
            <a:r>
              <a:rPr lang="en-US" sz="2200" b="1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funcionen</a:t>
            </a:r>
            <a:r>
              <a:rPr lang="en-US" sz="22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   </a:t>
            </a:r>
            <a:r>
              <a:rPr lang="en-US" sz="2200" b="1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corto</a:t>
            </a:r>
            <a:r>
              <a:rPr lang="en-US" sz="22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   </a:t>
            </a:r>
            <a:r>
              <a:rPr lang="en-US" sz="2200" b="1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cosas</a:t>
            </a:r>
            <a:r>
              <a:rPr lang="en-US" sz="2200" b="1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200" b="1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612648" indent="-612648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None/>
            </a:pPr>
            <a:r>
              <a:rPr lang="en-US" sz="24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612648" indent="-612648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Font typeface="Arial"/>
              <a:buChar char="•"/>
            </a:pPr>
            <a:endParaRPr lang="en-US" sz="2400" dirty="0" smtClean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A33501D8-C758-BC42-B477-E37ED677FB6C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36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7927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1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1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03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03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103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103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" tmFilter="0,0; .5, 1; 1, 1"/>
                                        <p:tgtEl>
                                          <p:spTgt spid="103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26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103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103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103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103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" tmFilter="0,0; .5, 1; 1, 1"/>
                                        <p:tgtEl>
                                          <p:spTgt spid="103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48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03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03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03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03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 tmFilter="0,0; .5, 1; 1, 1"/>
                                        <p:tgtEl>
                                          <p:spTgt spid="103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9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03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03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103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103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" tmFilter="0,0; .5, 1; 1, 1"/>
                                        <p:tgtEl>
                                          <p:spTgt spid="103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4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1031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031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1031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1031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" tmFilter="0,0; .5, 1; 1, 1"/>
                                        <p:tgtEl>
                                          <p:spTgt spid="1031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39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1031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031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031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031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 tmFilter="0,0; .5, 1; 1, 1"/>
                                        <p:tgtEl>
                                          <p:spTgt spid="1031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031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031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fill="hold"/>
                                        <p:tgtEl>
                                          <p:spTgt spid="1031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1031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" tmFilter="0,0; .5, 1; 1, 1"/>
                                        <p:tgtEl>
                                          <p:spTgt spid="1031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170" grpId="0"/>
      <p:bldP spid="103117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274638"/>
            <a:ext cx="5943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Actividad de repaso 1.9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1600200"/>
            <a:ext cx="5943600" cy="4525963"/>
          </a:xfrm>
        </p:spPr>
        <p:txBody>
          <a:bodyPr/>
          <a:lstStyle/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Ideas más poderosas que </a:t>
            </a:r>
            <a:r>
              <a:rPr lang="en-US" sz="2400" b="1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USTED</a:t>
            </a:r>
            <a:r>
              <a:rPr lang="en-US" sz="24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aprendió en esta unidad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0" i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8ECF1FE6-C6DE-3C45-BFB4-4D5514883080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37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30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41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41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1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41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194" grpId="0"/>
      <p:bldP spid="41986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927100"/>
            <a:ext cx="6172200" cy="120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sng" dirty="0" err="1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Conceptos</a:t>
            </a:r>
            <a:r>
              <a:rPr lang="en-US" sz="3600" b="1" i="0" u="sng" dirty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3600" b="1" i="0" u="sng" dirty="0" err="1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familiares</a:t>
            </a:r>
            <a:r>
              <a:rPr lang="en-US" sz="3600" b="1" i="0" u="sng" dirty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3600" b="1" i="0" u="sng" dirty="0" err="1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críticos</a:t>
            </a:r>
            <a:r>
              <a:rPr lang="en-US" sz="3600" b="1" i="0" dirty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  <a:t>:</a:t>
            </a:r>
            <a:br>
              <a:rPr lang="en-US" sz="3600" b="1" i="0" dirty="0">
                <a:solidFill>
                  <a:srgbClr val="FFFFFF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3600" b="1" i="1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¡</a:t>
            </a:r>
            <a:r>
              <a:rPr lang="en-US" sz="3600" b="1" i="1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Mis</a:t>
            </a:r>
            <a:r>
              <a:rPr lang="en-US" sz="3600" b="1" i="1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3600" b="1" i="1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hijos</a:t>
            </a:r>
            <a:r>
              <a:rPr lang="en-US" sz="3600" b="1" i="1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3600" b="1" i="1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necesitan</a:t>
            </a:r>
            <a:r>
              <a:rPr lang="en-US" sz="3600" b="1" i="1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mi </a:t>
            </a:r>
            <a:r>
              <a:rPr lang="en-US" sz="3600" b="1" i="1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amor</a:t>
            </a:r>
            <a:r>
              <a:rPr lang="en-US" sz="3600" b="1" i="1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y mi </a:t>
            </a:r>
            <a:r>
              <a:rPr lang="en-US" sz="3600" b="1" i="1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afecto</a:t>
            </a:r>
            <a:r>
              <a:rPr lang="en-US" sz="3600" b="1" i="1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</a:t>
            </a:r>
            <a:br>
              <a:rPr lang="en-US" sz="3600" b="1" i="1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36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TODOS LOS DÍAS!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4B125EC7-7E33-8643-8DA3-589E2470AAFE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38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  <p:pic>
        <p:nvPicPr>
          <p:cNvPr id="7" name="Picture 6" descr="Sad 3 girls.tiff                                               01E5C799Bud's Hard Drive               87E6397D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2612"/>
            <a:ext cx="5181600" cy="35067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94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2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4638"/>
            <a:ext cx="6019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>
                <a:solidFill>
                  <a:srgbClr val="FFFFFF"/>
                </a:solidFill>
                <a:latin typeface="Georgia"/>
                <a:ea typeface="+mj-ea"/>
                <a:cs typeface="Georgia"/>
              </a:rPr>
              <a:t>Segunda parte (Unidades 7-16)</a:t>
            </a:r>
          </a:p>
        </p:txBody>
      </p:sp>
      <p:sp>
        <p:nvSpPr>
          <p:cNvPr id="1000451" name="Rectangle 3"/>
          <p:cNvSpPr>
            <a:spLocks noGrp="1" noChangeArrowheads="1"/>
          </p:cNvSpPr>
          <p:nvPr>
            <p:ph idx="1"/>
          </p:nvPr>
        </p:nvSpPr>
        <p:spPr>
          <a:xfrm>
            <a:off x="3048000" y="1600200"/>
            <a:ext cx="5867400" cy="4525963"/>
          </a:xfrm>
        </p:spPr>
        <p:txBody>
          <a:bodyPr/>
          <a:lstStyle/>
          <a:p>
            <a:pPr marL="347472" indent="-347472" algn="l" defTabSz="457200">
              <a:lnSpc>
                <a:spcPct val="90000"/>
              </a:lnSpc>
              <a:spcBef>
                <a:spcPts val="768"/>
              </a:spcBef>
              <a:spcAft>
                <a:spcPts val="0"/>
              </a:spcAft>
              <a:buNone/>
            </a:pPr>
            <a:r>
              <a:rPr lang="en-US" sz="3200" b="0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Cómo</a:t>
            </a:r>
            <a:r>
              <a:rPr lang="en-US" sz="3200" b="0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apoyar</a:t>
            </a:r>
            <a:r>
              <a:rPr lang="en-US" sz="3200" b="0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los </a:t>
            </a:r>
            <a:r>
              <a:rPr lang="en-US" sz="3200" b="0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cambios</a:t>
            </a:r>
            <a:r>
              <a:rPr lang="en-US" sz="3200" b="0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y </a:t>
            </a:r>
            <a:r>
              <a:rPr lang="en-US" sz="3200" b="0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mejorar</a:t>
            </a:r>
            <a:r>
              <a:rPr lang="en-US" sz="3200" b="0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las</a:t>
            </a:r>
            <a:r>
              <a:rPr lang="en-US" sz="3200" b="0" i="0" dirty="0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rgbClr val="FFEFAA"/>
                </a:solidFill>
                <a:latin typeface="Calibri"/>
                <a:ea typeface="ＭＳ Ｐゴシック"/>
                <a:cs typeface="ＭＳ Ｐゴシック"/>
              </a:rPr>
              <a:t>relaciones</a:t>
            </a:r>
            <a:endParaRPr lang="en-US" sz="3200" b="0" i="0" dirty="0">
              <a:solidFill>
                <a:srgbClr val="FFEFAA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Concentrarse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en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las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situaciones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domésticas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personales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Buscar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apoyo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emocional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y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práctico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para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nosotros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mismos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Reducir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los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conflictos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familiares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y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sentirnos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mejor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con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respecto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a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nuestros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hijos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46A013C5-CEF8-7048-825D-DE1227AB8FF4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4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52400" y="5323582"/>
            <a:ext cx="2133600" cy="10772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0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Panorama general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0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0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0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0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0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00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00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00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000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00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00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00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5" name="Rectangle 3"/>
          <p:cNvSpPr>
            <a:spLocks noGrp="1" noChangeArrowheads="1"/>
          </p:cNvSpPr>
          <p:nvPr>
            <p:ph idx="1"/>
          </p:nvPr>
        </p:nvSpPr>
        <p:spPr>
          <a:xfrm>
            <a:off x="2514600" y="2057400"/>
            <a:ext cx="6248400" cy="3962400"/>
          </a:xfrm>
        </p:spPr>
        <p:txBody>
          <a:bodyPr/>
          <a:lstStyle/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None/>
            </a:pPr>
            <a:r>
              <a:rPr lang="en-US" sz="3200" b="1" i="0" u="sng" dirty="0" err="1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Semana</a:t>
            </a:r>
            <a:r>
              <a:rPr lang="en-US" sz="3200" b="1" i="0" u="sng" dirty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 1</a:t>
            </a: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Cómo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comprender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mejor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a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nuestros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hijos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Hablar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acerca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un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modelo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crianza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que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funcione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mejor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con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jóvenes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carácter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fuerte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Aprender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los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mejores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métodos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para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ejercer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influencia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y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motivar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a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jóvenes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carácter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difícil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dirty="0" smtClean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33DE6ED9-EF8C-4D4D-9EBA-6157F50F72D0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5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2743200" y="228600"/>
            <a:ext cx="6137275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4000" b="1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Primera</a:t>
            </a:r>
            <a:r>
              <a:rPr lang="en-US" sz="4000" b="1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parte:  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/>
            </a:r>
            <a:b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4000" b="1" i="0" dirty="0" err="1" smtClean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Preparar</a:t>
            </a:r>
            <a:r>
              <a:rPr lang="en-US" sz="4000" b="1" i="0" dirty="0" smtClean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la base</a:t>
            </a:r>
            <a:b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4000" b="1" i="0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para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el </a:t>
            </a:r>
            <a:r>
              <a:rPr lang="en-US" sz="4000" b="1" i="0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cambio</a:t>
            </a:r>
            <a:endParaRPr lang="en-US" sz="4000" b="1" i="0" dirty="0">
              <a:solidFill>
                <a:srgbClr val="FFEFAA"/>
              </a:solidFill>
              <a:latin typeface="Georgia"/>
              <a:ea typeface="ＭＳ Ｐゴシック"/>
              <a:cs typeface="Georgia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52400" y="5323582"/>
            <a:ext cx="2133600" cy="10772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0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Panorama general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01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1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01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01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475" grpId="0" build="p" autoUpdateAnimBg="0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9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2438400"/>
            <a:ext cx="5638800" cy="4267200"/>
          </a:xfrm>
        </p:spPr>
        <p:txBody>
          <a:bodyPr/>
          <a:lstStyle/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None/>
            </a:pPr>
            <a:r>
              <a:rPr lang="en-US" sz="3200" b="1" i="0" u="sng" dirty="0" err="1">
                <a:solidFill>
                  <a:srgbClr val="FFFFFF"/>
                </a:solidFill>
                <a:latin typeface="Calibri"/>
                <a:ea typeface="ＭＳ Ｐゴシック"/>
                <a:cs typeface="ＭＳ Ｐゴシック"/>
              </a:rPr>
              <a:t>Semana</a:t>
            </a:r>
            <a:r>
              <a:rPr lang="en-US" sz="3200" b="1" i="0" u="sng" dirty="0">
                <a:solidFill>
                  <a:srgbClr val="FFFFFF"/>
                </a:solidFill>
                <a:latin typeface="Calibri"/>
                <a:ea typeface="ＭＳ Ｐゴシック"/>
                <a:cs typeface="ＭＳ Ｐゴシック"/>
              </a:rPr>
              <a:t> 2</a:t>
            </a:r>
          </a:p>
          <a:p>
            <a:pPr marL="347472" indent="-347472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Aprender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dirty="0" err="1" smtClean="0">
                <a:ea typeface="ＭＳ Ｐゴシック"/>
                <a:cs typeface="ＭＳ Ｐゴシック"/>
              </a:rPr>
              <a:t>cómo</a:t>
            </a:r>
            <a:r>
              <a:rPr lang="en-US" dirty="0" smtClean="0">
                <a:ea typeface="ＭＳ Ｐゴシック"/>
                <a:cs typeface="ＭＳ Ｐゴシック"/>
              </a:rPr>
              <a:t> no </a:t>
            </a:r>
            <a:r>
              <a:rPr lang="en-US" dirty="0" err="1" smtClean="0">
                <a:ea typeface="ＭＳ Ｐゴシック"/>
                <a:cs typeface="ＭＳ Ｐゴシック"/>
              </a:rPr>
              <a:t>volver</a:t>
            </a:r>
            <a:r>
              <a:rPr lang="en-US" dirty="0" smtClean="0">
                <a:ea typeface="ＭＳ Ｐゴシック"/>
                <a:cs typeface="ＭＳ Ｐゴシック"/>
              </a:rPr>
              <a:t> a </a:t>
            </a:r>
            <a:r>
              <a:rPr lang="en-US" dirty="0" err="1" smtClean="0">
                <a:ea typeface="ＭＳ Ｐゴシック"/>
                <a:cs typeface="ＭＳ Ｐゴシック"/>
              </a:rPr>
              <a:t>discutir</a:t>
            </a:r>
            <a:r>
              <a:rPr lang="en-US" dirty="0" smtClean="0">
                <a:ea typeface="ＭＳ Ｐゴシック"/>
                <a:cs typeface="ＭＳ Ｐゴシック"/>
              </a:rPr>
              <a:t> 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nuestros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hijos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Hablar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acerca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cómo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enfrentar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mejor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los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problemas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7F7526F8-791A-014B-8FFC-0FCCCEB574F3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6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228600"/>
            <a:ext cx="6137275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4000" b="1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Primera</a:t>
            </a:r>
            <a:r>
              <a:rPr lang="en-US" sz="4000" b="1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parte:  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/>
            </a:r>
            <a:b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4000" b="1" i="0" dirty="0" err="1" smtClean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Preparar</a:t>
            </a:r>
            <a:r>
              <a:rPr lang="en-US" sz="4000" b="1" i="0" dirty="0" smtClean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la base</a:t>
            </a:r>
            <a:b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4000" b="1" i="0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para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el </a:t>
            </a:r>
            <a:r>
              <a:rPr lang="en-US" sz="4000" b="1" i="0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cambio</a:t>
            </a:r>
            <a:endParaRPr lang="en-US" sz="4000" b="1" i="0" dirty="0">
              <a:solidFill>
                <a:srgbClr val="FFEFAA"/>
              </a:solidFill>
              <a:latin typeface="Georgia"/>
              <a:ea typeface="ＭＳ Ｐゴシック"/>
              <a:cs typeface="Georgia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152400" y="5323582"/>
            <a:ext cx="2133600" cy="10772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0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Panorama general</a:t>
            </a: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0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02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2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02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499" grpId="0" build="allAtOnce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3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2438400"/>
            <a:ext cx="6477000" cy="4419600"/>
          </a:xfrm>
        </p:spPr>
        <p:txBody>
          <a:bodyPr/>
          <a:lstStyle/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None/>
            </a:pPr>
            <a:r>
              <a:rPr lang="en-US" sz="2800" b="1" i="0" u="sng" dirty="0" err="1">
                <a:solidFill>
                  <a:srgbClr val="FFFFFF"/>
                </a:solidFill>
                <a:latin typeface="Calibri"/>
                <a:ea typeface="ＭＳ Ｐゴシック"/>
                <a:cs typeface="ＭＳ Ｐゴシック"/>
              </a:rPr>
              <a:t>Semana</a:t>
            </a:r>
            <a:r>
              <a:rPr lang="en-US" sz="2800" b="1" i="0" u="sng" dirty="0">
                <a:solidFill>
                  <a:srgbClr val="FFFFFF"/>
                </a:solidFill>
                <a:latin typeface="Calibri"/>
                <a:ea typeface="ＭＳ Ｐゴシック"/>
                <a:cs typeface="ＭＳ Ｐゴシック"/>
              </a:rPr>
              <a:t> 3</a:t>
            </a:r>
          </a:p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Enumerar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los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elementos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la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supervisión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activa</a:t>
            </a:r>
            <a:endParaRPr lang="en-US" sz="28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Identificar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fuentes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posibles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influencias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negativas</a:t>
            </a:r>
            <a:endParaRPr lang="en-US" sz="28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Discutir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la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necesidad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crear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una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estructura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para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los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hijos</a:t>
            </a:r>
            <a:endParaRPr lang="en-US" sz="28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Implementar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la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lista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diaria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tareas</a:t>
            </a:r>
            <a:endParaRPr lang="en-US" sz="28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001B6175-AC4A-0E49-B4C1-263827A0FB60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7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228600"/>
            <a:ext cx="6137275" cy="1938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4000" b="1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Primera</a:t>
            </a:r>
            <a:r>
              <a:rPr lang="en-US" sz="4000" b="1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parte:  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/>
            </a:r>
            <a:b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4000" b="1" i="0" dirty="0" err="1" smtClean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Preparar</a:t>
            </a:r>
            <a:r>
              <a:rPr lang="en-US" sz="4000" b="1" i="0" dirty="0" smtClean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la base</a:t>
            </a:r>
            <a:b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4000" b="1" i="0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para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el </a:t>
            </a:r>
            <a:r>
              <a:rPr lang="en-US" sz="4000" b="1" i="0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cambio</a:t>
            </a:r>
            <a:endParaRPr lang="en-US" sz="4000" b="1" i="0" dirty="0">
              <a:solidFill>
                <a:srgbClr val="FFEFAA"/>
              </a:solidFill>
              <a:latin typeface="Georgia"/>
              <a:ea typeface="ＭＳ Ｐゴシック"/>
              <a:cs typeface="Georgia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152400" y="5323582"/>
            <a:ext cx="2133600" cy="10772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0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Panorama general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3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35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3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2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7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2438400"/>
            <a:ext cx="6324600" cy="4419600"/>
          </a:xfrm>
        </p:spPr>
        <p:txBody>
          <a:bodyPr/>
          <a:lstStyle/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None/>
            </a:pPr>
            <a:r>
              <a:rPr lang="en-US" sz="3200" b="1" i="0" u="sng" dirty="0" err="1">
                <a:solidFill>
                  <a:srgbClr val="FFFFFF"/>
                </a:solidFill>
                <a:latin typeface="Calibri"/>
                <a:ea typeface="ＭＳ Ｐゴシック"/>
                <a:cs typeface="ＭＳ Ｐゴシック"/>
              </a:rPr>
              <a:t>Semana</a:t>
            </a:r>
            <a:r>
              <a:rPr lang="en-US" sz="3200" b="1" i="0" u="sng" dirty="0">
                <a:solidFill>
                  <a:srgbClr val="FFFFFF"/>
                </a:solidFill>
                <a:latin typeface="Calibri"/>
                <a:ea typeface="ＭＳ Ｐゴシック"/>
                <a:cs typeface="ＭＳ Ｐゴシック"/>
              </a:rPr>
              <a:t> 4</a:t>
            </a:r>
          </a:p>
          <a:p>
            <a:pPr marL="347472" indent="-347472" algn="l" defTabSz="457200">
              <a:spcBef>
                <a:spcPts val="768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Aprender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cómo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prevenir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,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identificar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e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intervenir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en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casos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consumo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alcohol </a:t>
            </a:r>
            <a:r>
              <a:rPr lang="en-US" sz="32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y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otras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drogas</a:t>
            </a:r>
            <a:r>
              <a:rPr lang="en-US" sz="32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entre los </a:t>
            </a:r>
            <a:r>
              <a:rPr lang="en-US" sz="32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adolescentes</a:t>
            </a:r>
            <a:endParaRPr lang="en-US" sz="32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dirty="0" smtClean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ABC91584-FE11-B142-9EA4-EBDB72E38875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8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228600"/>
            <a:ext cx="6137275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4000" b="1" i="0" dirty="0" err="1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Primera</a:t>
            </a:r>
            <a:r>
              <a:rPr lang="en-US" sz="4000" b="1" i="0" dirty="0">
                <a:solidFill>
                  <a:schemeClr val="bg1"/>
                </a:solidFill>
                <a:latin typeface="Georgia"/>
                <a:ea typeface="ＭＳ Ｐゴシック"/>
                <a:cs typeface="Georgia"/>
              </a:rPr>
              <a:t> parte:  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/>
            </a:r>
            <a:b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4000" b="1" i="0" dirty="0" err="1" smtClean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Preparar</a:t>
            </a:r>
            <a:r>
              <a:rPr lang="en-US" sz="4000" b="1" i="0" dirty="0" smtClean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la base</a:t>
            </a:r>
            <a:b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</a:b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</a:t>
            </a:r>
            <a:r>
              <a:rPr lang="en-US" sz="4000" b="1" i="0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para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 el </a:t>
            </a:r>
            <a:r>
              <a:rPr lang="en-US" sz="4000" b="1" i="0" dirty="0" err="1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cambio</a:t>
            </a:r>
            <a:endParaRPr lang="en-US" sz="4000" b="1" i="0" dirty="0">
              <a:solidFill>
                <a:srgbClr val="FFEFAA"/>
              </a:solidFill>
              <a:latin typeface="Georgia"/>
              <a:ea typeface="ＭＳ Ｐゴシック"/>
              <a:cs typeface="Georgia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152400" y="5323582"/>
            <a:ext cx="2133600" cy="10772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0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Panorama general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54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1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1981200"/>
            <a:ext cx="6553200" cy="4343400"/>
          </a:xfrm>
        </p:spPr>
        <p:txBody>
          <a:bodyPr/>
          <a:lstStyle/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None/>
            </a:pPr>
            <a:r>
              <a:rPr lang="en-US" sz="2800" b="1" i="0" u="sng" dirty="0" err="1">
                <a:solidFill>
                  <a:srgbClr val="FFFFFF"/>
                </a:solidFill>
                <a:latin typeface="Calibri"/>
                <a:ea typeface="ＭＳ Ｐゴシック"/>
                <a:cs typeface="ＭＳ Ｐゴシック"/>
              </a:rPr>
              <a:t>Semana</a:t>
            </a:r>
            <a:r>
              <a:rPr lang="en-US" sz="2800" b="1" i="0" u="sng" dirty="0">
                <a:solidFill>
                  <a:srgbClr val="FFFFFF"/>
                </a:solidFill>
                <a:latin typeface="Calibri"/>
                <a:ea typeface="ＭＳ Ｐゴシック"/>
                <a:cs typeface="ＭＳ Ｐゴシック"/>
              </a:rPr>
              <a:t> 5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Cómo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manejar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al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hijo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incontrolable</a:t>
            </a:r>
            <a:endParaRPr lang="en-US" sz="28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Cómo</a:t>
            </a:r>
            <a:r>
              <a:rPr lang="en-US" sz="28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influir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en la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elección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los amigos</a:t>
            </a:r>
            <a:r>
              <a:rPr lang="en-US" altLang="ja-JP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altLang="ja-JP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que</a:t>
            </a:r>
            <a:r>
              <a:rPr lang="en-US" altLang="ja-JP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altLang="ja-JP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hace</a:t>
            </a:r>
            <a:r>
              <a:rPr lang="en-US" altLang="ja-JP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altLang="ja-JP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nuestros</a:t>
            </a:r>
            <a:r>
              <a:rPr lang="en-US" altLang="ja-JP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altLang="ja-JP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hijos</a:t>
            </a:r>
            <a:endParaRPr lang="en-US" altLang="ja-JP" sz="28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Poner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fin a la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participación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en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pandillas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y </a:t>
            </a:r>
            <a:r>
              <a:rPr lang="en-US" sz="2800" b="0" i="0" dirty="0" err="1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grupos</a:t>
            </a:r>
            <a:r>
              <a:rPr lang="en-US" sz="2800" b="0" i="0" dirty="0" smtClean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negativos</a:t>
            </a:r>
            <a:endParaRPr lang="en-US" sz="28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Resolver la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conducta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de los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jóvenes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que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se van de casa</a:t>
            </a: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Cambiar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a los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jóvenes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violentos</a:t>
            </a:r>
            <a:endParaRPr lang="en-US" sz="28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Poner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atención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a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las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conductas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adolescentes</a:t>
            </a:r>
            <a:r>
              <a:rPr lang="en-US" sz="2800" b="0" i="0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más</a:t>
            </a:r>
            <a:r>
              <a:rPr lang="en-US" sz="2800" b="0" i="1" dirty="0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rPr>
              <a:t>destructivas</a:t>
            </a:r>
            <a:endParaRPr lang="en-US" sz="2800" b="0" i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  <a:p>
            <a:pPr marL="347472" indent="-347472" algn="l" defTabSz="457200">
              <a:lnSpc>
                <a:spcPct val="90000"/>
              </a:lnSpc>
              <a:spcBef>
                <a:spcPts val="672"/>
              </a:spcBef>
              <a:spcAft>
                <a:spcPts val="0"/>
              </a:spcAft>
              <a:buFont typeface="Arial"/>
              <a:buChar char="•"/>
            </a:pPr>
            <a:endParaRPr lang="en-US" sz="2800" dirty="0" smtClean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EFE31C9-FD4C-7447-9591-3D04716E834D}" type="slidenum">
              <a:rPr lang="en-US" sz="1200" b="0" i="0">
                <a:solidFill>
                  <a:schemeClr val="tx1">
                    <a:tint val="75000"/>
                  </a:schemeClr>
                </a:solidFill>
                <a:latin typeface="Times New Roman"/>
                <a:ea typeface="ＭＳ Ｐゴシック"/>
                <a:cs typeface="ＭＳ Ｐゴシック"/>
              </a:rPr>
              <a:pPr algn="r">
                <a:buNone/>
              </a:pPr>
              <a:t>9</a:t>
            </a:fld>
            <a:endParaRPr lang="en-US" sz="1200" b="0" i="0">
              <a:solidFill>
                <a:schemeClr val="tx1">
                  <a:tint val="75000"/>
                </a:schemeClr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xfrm>
            <a:off x="1828800" y="90954"/>
            <a:ext cx="7772400" cy="19389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sp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en-US" sz="4000" b="1" i="0" dirty="0" err="1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Primera</a:t>
            </a:r>
            <a:r>
              <a:rPr lang="en-US" sz="4000" b="1" i="0" dirty="0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 parte:  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/>
            </a:r>
            <a:br>
              <a:rPr lang="en-US" sz="40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</a:br>
            <a:r>
              <a:rPr lang="en-US" sz="4000" b="1" i="0" dirty="0" err="1" smtClean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Preparar</a:t>
            </a:r>
            <a:r>
              <a:rPr lang="en-US" sz="4000" b="1" i="0" dirty="0" smtClean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 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la base</a:t>
            </a:r>
            <a:br>
              <a:rPr lang="en-US" sz="40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</a:br>
            <a:r>
              <a:rPr lang="en-US" sz="40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 </a:t>
            </a:r>
            <a:r>
              <a:rPr lang="en-US" sz="4000" b="1" i="0" dirty="0" err="1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para</a:t>
            </a:r>
            <a:r>
              <a:rPr lang="en-US" sz="4000" b="1" i="0" dirty="0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 el </a:t>
            </a:r>
            <a:r>
              <a:rPr lang="en-US" sz="4000" b="1" i="0" dirty="0" err="1">
                <a:solidFill>
                  <a:srgbClr val="FFEFAA"/>
                </a:solidFill>
                <a:latin typeface="Georgia"/>
                <a:ea typeface="+mj-ea"/>
                <a:cs typeface="Georgia"/>
              </a:rPr>
              <a:t>cambio</a:t>
            </a:r>
            <a:endParaRPr lang="en-US" sz="4000" b="1" i="0" dirty="0">
              <a:solidFill>
                <a:srgbClr val="FFEFAA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4350603"/>
            <a:ext cx="2286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Padres que se fortalecen... </a:t>
            </a:r>
          </a:p>
          <a:p>
            <a:pPr algn="r">
              <a:lnSpc>
                <a:spcPts val="1600"/>
              </a:lnSpc>
            </a:pPr>
            <a:r>
              <a:rPr lang="es-ES_tradnl" sz="1600" dirty="0" smtClean="0">
                <a:solidFill>
                  <a:srgbClr val="D0BB36"/>
                </a:solidFill>
                <a:latin typeface="DINCond-BoldAlternate" pitchFamily="50" charset="0"/>
              </a:rPr>
              <a:t>…adolescentes que se transforman.</a:t>
            </a:r>
            <a:endParaRPr lang="es-ES" sz="1600" dirty="0">
              <a:solidFill>
                <a:srgbClr val="D0BB36"/>
              </a:solidFill>
              <a:latin typeface="DINCond-BoldAlternate" pitchFamily="50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152400" y="5323582"/>
            <a:ext cx="2133600" cy="10772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0" i="0" dirty="0">
                <a:solidFill>
                  <a:srgbClr val="FFEFAA"/>
                </a:solidFill>
                <a:latin typeface="Georgia"/>
                <a:ea typeface="ＭＳ Ｐゴシック"/>
                <a:cs typeface="Georgia"/>
              </a:rPr>
              <a:t>Panorama general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0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00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00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0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00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05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05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5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05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005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0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0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0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0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00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05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05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05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05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005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5571" grpId="0" build="allAtOnce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15292</TotalTime>
  <Words>1481</Words>
  <Application>Microsoft Macintosh PowerPoint</Application>
  <PresentationFormat>On-screen Show (4:3)</PresentationFormat>
  <Paragraphs>359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Bienvenidos a:</vt:lpstr>
      <vt:lpstr>PowerPoint Presentation</vt:lpstr>
      <vt:lpstr>Primera parte (Unidades 1-6)</vt:lpstr>
      <vt:lpstr>Segunda parte (Unidades 7-16)</vt:lpstr>
      <vt:lpstr>PowerPoint Presentation</vt:lpstr>
      <vt:lpstr>PowerPoint Presentation</vt:lpstr>
      <vt:lpstr>PowerPoint Presentation</vt:lpstr>
      <vt:lpstr>PowerPoint Presentation</vt:lpstr>
      <vt:lpstr>Primera parte:   Preparar la base  para el cambio</vt:lpstr>
      <vt:lpstr>Primera parte:   Preparar la base  para el cambio</vt:lpstr>
      <vt:lpstr>Segunda parte:   Cómo apoyar los cambios (2 horas por sesión) </vt:lpstr>
      <vt:lpstr>Unidad uno: Objetivos</vt:lpstr>
      <vt:lpstr>Jóvenes de carácter fuerte vs. jóvenes de carácter obediente</vt:lpstr>
      <vt:lpstr>Actividad grupal 1.1: Personalidad</vt:lpstr>
      <vt:lpstr>De James Q. Wilson:</vt:lpstr>
      <vt:lpstr>Amor y afecto</vt:lpstr>
      <vt:lpstr>Funciones dentro del grupo</vt:lpstr>
      <vt:lpstr>Actividad grupal 1.2: Funciones</vt:lpstr>
      <vt:lpstr>Reglas dentro del grupo</vt:lpstr>
      <vt:lpstr>Reglas para el torbellino de ideas</vt:lpstr>
      <vt:lpstr>Actividad grupal 1.3(a):  Demostraciones de amor </vt:lpstr>
      <vt:lpstr>Actividad grupal 1.3(b):  Más eficaces</vt:lpstr>
      <vt:lpstr>¡Los adolescentes no piensan igual que los adultos!</vt:lpstr>
      <vt:lpstr>Actividad grupal 1.4: Jóvenes </vt:lpstr>
      <vt:lpstr>¡Gritarle a  nuestros hijos  no mejorará la situación!</vt:lpstr>
      <vt:lpstr>Actividad grupal 1.5:  Recuerde </vt:lpstr>
      <vt:lpstr>Los padres controlan las cosas, no a los hijos</vt:lpstr>
      <vt:lpstr>Los métodos más eficaces  para motivar e influir sobre sus hijos son:</vt:lpstr>
      <vt:lpstr>PowerPoint Presentation</vt:lpstr>
      <vt:lpstr>Actividad grupal 1.6:  Ellos hicieron algo bueno</vt:lpstr>
      <vt:lpstr>PowerPoint Presentation</vt:lpstr>
      <vt:lpstr>Actividad grupal 1.7:  La diversión viene después del trabajo</vt:lpstr>
      <vt:lpstr>PowerPoint Presentation</vt:lpstr>
      <vt:lpstr>Actividad grupal 1.8:  Malas decisiones</vt:lpstr>
      <vt:lpstr>PowerPoint Presentation</vt:lpstr>
      <vt:lpstr>Actividad de repaso 1.9</vt:lpstr>
      <vt:lpstr>Actividad de repaso 1.9</vt:lpstr>
      <vt:lpstr>Conceptos familiares críticos: ¡Mis hijos necesitan mi amor y mi afecto  TODOS LOS DÍAS!</vt:lpstr>
    </vt:vector>
  </TitlesOfParts>
  <Company>USCS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Salsbury</dc:creator>
  <cp:lastModifiedBy>Ralph Fry</cp:lastModifiedBy>
  <cp:revision>225</cp:revision>
  <cp:lastPrinted>2009-02-18T20:38:01Z</cp:lastPrinted>
  <dcterms:created xsi:type="dcterms:W3CDTF">2001-12-30T20:57:11Z</dcterms:created>
  <dcterms:modified xsi:type="dcterms:W3CDTF">2016-09-09T18:53:12Z</dcterms:modified>
</cp:coreProperties>
</file>