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91" r:id="rId3"/>
    <p:sldId id="292" r:id="rId4"/>
    <p:sldId id="293" r:id="rId5"/>
    <p:sldId id="294" r:id="rId6"/>
    <p:sldId id="295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8" r:id="rId27"/>
    <p:sldId id="31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04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0BDB2-7B05-2641-BA81-8DB4AA06468D}" type="datetimeFigureOut">
              <a:rPr lang="en-US" smtClean="0"/>
              <a:t>1/9/14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751B9-4BBF-DB4C-A74F-012A8A0A3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1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8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3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2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9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1/9/14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7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1/9/14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1/9/14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0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ECAD2-B6C9-514E-806B-56634A648C4A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5838A-9CD3-3C4F-8FF2-6FDD8319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4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66827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Loving Solutions</a:t>
            </a:r>
            <a:endParaRPr lang="en-US" sz="6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Welcome to: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16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3.3: Values and Standards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65937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Guiding Life Principles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68858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Incorporate our standards and values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Communicate our expectations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Clarify our rules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4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3.4: Guiding Life Principles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Guiding Life Principle:</a:t>
            </a:r>
          </a:p>
          <a:p>
            <a:pPr marL="0" indent="0">
              <a:buNone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means:</a:t>
            </a:r>
          </a:p>
          <a:p>
            <a:pPr marL="0" indent="0">
              <a:buNone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Guiding Life Principle:</a:t>
            </a:r>
          </a:p>
          <a:p>
            <a:pPr marL="0" indent="0">
              <a:buNone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means:</a:t>
            </a:r>
          </a:p>
          <a:p>
            <a:pPr marL="0" indent="0">
              <a:buNone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Guiding Life Principle:</a:t>
            </a:r>
          </a:p>
          <a:p>
            <a:pPr marL="0" indent="0">
              <a:buNone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means:</a:t>
            </a:r>
          </a:p>
          <a:p>
            <a:pPr marL="0" indent="0">
              <a:buNone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Guiding Life Principle:</a:t>
            </a:r>
          </a:p>
          <a:p>
            <a:pPr marL="0" indent="0">
              <a:buNone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means:</a:t>
            </a:r>
          </a:p>
          <a:p>
            <a:pPr marL="0" indent="0">
              <a:buNone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Guiding Life Principle:</a:t>
            </a:r>
          </a:p>
          <a:p>
            <a:pPr marL="0" indent="0">
              <a:buNone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means:</a:t>
            </a:r>
          </a:p>
          <a:p>
            <a:pPr marL="0" indent="0">
              <a:buNone/>
            </a:pPr>
            <a:endParaRPr lang="en-US" sz="24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sz="24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sz="24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sz="24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24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3.5: Lists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4063769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3134" y="1617655"/>
            <a:ext cx="389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dirty="0" smtClean="0">
                <a:solidFill>
                  <a:srgbClr val="FF0000"/>
                </a:solidFill>
              </a:rPr>
              <a:t>Lying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 love Messages: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7815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love . . .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see . . .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feel . . .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Just Listen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54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3.6: Encouraging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love:</a:t>
            </a:r>
          </a:p>
          <a:p>
            <a:pPr marL="0" indent="0">
              <a:buNone/>
            </a:pPr>
            <a:r>
              <a:rPr lang="en-US" sz="20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see:</a:t>
            </a:r>
          </a:p>
          <a:p>
            <a:pPr marL="0" indent="0">
              <a:buNone/>
            </a:pPr>
            <a:r>
              <a:rPr lang="en-US" sz="20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feel:</a:t>
            </a:r>
          </a:p>
          <a:p>
            <a:pPr marL="0" indent="0">
              <a:buNone/>
            </a:pPr>
            <a:r>
              <a:rPr lang="en-US" sz="2400" b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Listen</a:t>
            </a:r>
          </a:p>
          <a:p>
            <a:pPr marL="0" indent="0">
              <a:buNone/>
            </a:pPr>
            <a:r>
              <a:rPr lang="en-US" sz="20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love:</a:t>
            </a:r>
          </a:p>
          <a:p>
            <a:pPr marL="0" indent="0">
              <a:buNone/>
            </a:pPr>
            <a:r>
              <a:rPr lang="en-US" sz="20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see:</a:t>
            </a:r>
          </a:p>
          <a:p>
            <a:pPr marL="0" indent="0">
              <a:buNone/>
            </a:pPr>
            <a:r>
              <a:rPr lang="en-US" sz="20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feel:</a:t>
            </a:r>
          </a:p>
          <a:p>
            <a:pPr marL="0" indent="0">
              <a:buNone/>
            </a:pPr>
            <a:r>
              <a:rPr lang="en-US" sz="2400" b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Listen</a:t>
            </a:r>
          </a:p>
          <a:p>
            <a:pPr marL="0" indent="0">
              <a:buNone/>
            </a:pPr>
            <a:r>
              <a:rPr lang="en-US" sz="20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love:</a:t>
            </a:r>
          </a:p>
          <a:p>
            <a:pPr marL="0" indent="0">
              <a:buNone/>
            </a:pPr>
            <a:r>
              <a:rPr lang="en-US" sz="20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see:</a:t>
            </a:r>
          </a:p>
          <a:p>
            <a:pPr marL="0" indent="0">
              <a:buNone/>
            </a:pPr>
            <a:r>
              <a:rPr lang="en-US" sz="20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feel:</a:t>
            </a:r>
          </a:p>
          <a:p>
            <a:pPr marL="0" indent="0">
              <a:buNone/>
            </a:pPr>
            <a:r>
              <a:rPr lang="en-US" sz="2400" b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Listen</a:t>
            </a:r>
          </a:p>
          <a:p>
            <a:pPr marL="0" indent="0">
              <a:buNone/>
            </a:pPr>
            <a:endParaRPr lang="en-US" sz="20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7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Active Listening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295628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always empathic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Seeks complete understanding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1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72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3.7: Why we don’t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5406" y="16002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Parent is too busy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Child’s issue seems ridiculous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84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3.8: Messages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94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438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5 Steps to Active Listening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6468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Stop what you are doing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Look at your child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Listen to your child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Rephrase or repeat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 empathic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16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605848"/>
            <a:ext cx="9225565" cy="2749607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262240"/>
            <a:ext cx="5767291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Getting More of What We Really Want For Our Children</a:t>
            </a:r>
            <a:endParaRPr lang="en-US" sz="5400" i="1" dirty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010" y="-654564"/>
            <a:ext cx="1755941" cy="34871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  <a:endParaRPr lang="en-US" sz="200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961" y="968861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1697" y="1313759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Encouraging Positive Choices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8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3.9: Listening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51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Involving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ur Children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40145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 is a tendency to support what we helped create!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5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16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Negotiating with Children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32586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Cooperation brings compromise!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83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72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3.10: Compromise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does Joey want?</a:t>
            </a:r>
          </a:p>
          <a:p>
            <a:pPr marL="742950" indent="-742950">
              <a:buFont typeface="+mj-lt"/>
              <a:buAutoNum type="arabicPeriod"/>
            </a:pPr>
            <a:endParaRPr lang="en-US" sz="16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do we prefer?</a:t>
            </a:r>
          </a:p>
          <a:p>
            <a:pPr marL="742950" indent="-742950">
              <a:buFont typeface="+mj-lt"/>
              <a:buAutoNum type="arabicPeriod"/>
            </a:pPr>
            <a:endParaRPr lang="en-US" sz="16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Possible compromises?</a:t>
            </a:r>
          </a:p>
          <a:p>
            <a:pPr marL="742950" indent="-742950">
              <a:buFont typeface="+mj-lt"/>
              <a:buAutoNum type="arabicPeriod"/>
            </a:pPr>
            <a:endParaRPr lang="en-US" sz="16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would cause us to stop?</a:t>
            </a:r>
          </a:p>
          <a:p>
            <a:pPr marL="742950" indent="-742950">
              <a:buFont typeface="+mj-lt"/>
              <a:buAutoNum type="arabicPeriod"/>
            </a:pPr>
            <a:endParaRPr lang="en-US" sz="16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can we live with?</a:t>
            </a:r>
          </a:p>
          <a:p>
            <a:pPr marL="742950" indent="-742950">
              <a:buFont typeface="+mj-lt"/>
              <a:buAutoNum type="arabicPeriod"/>
            </a:pPr>
            <a:endParaRPr lang="en-US" sz="16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might cause us to withdraw?</a:t>
            </a:r>
          </a:p>
          <a:p>
            <a:pPr marL="571500" indent="-571500">
              <a:buFont typeface="Arial"/>
              <a:buChar char="•"/>
            </a:pPr>
            <a:endParaRPr lang="en-US" sz="40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8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94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Review Activity 3.11: Key Points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77" y="1889777"/>
            <a:ext cx="9041223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/>
              <a:t>1.	Children are generally driven by _______________.</a:t>
            </a:r>
          </a:p>
          <a:p>
            <a:r>
              <a:rPr lang="en-US" sz="3200" baseline="30000" dirty="0"/>
              <a:t>2.	Parents should ______________ what they are doing when they listen to </a:t>
            </a:r>
            <a:r>
              <a:rPr lang="en-US" sz="3200" baseline="30000" dirty="0" smtClean="0"/>
              <a:t>	their </a:t>
            </a:r>
            <a:r>
              <a:rPr lang="en-US" sz="3200" baseline="30000" dirty="0"/>
              <a:t>children.</a:t>
            </a:r>
          </a:p>
          <a:p>
            <a:r>
              <a:rPr lang="en-US" sz="3200" baseline="30000" dirty="0"/>
              <a:t>3.	Parents should regularly _______________ their expectations to their </a:t>
            </a:r>
            <a:r>
              <a:rPr lang="en-US" sz="3200" baseline="30000" dirty="0" smtClean="0"/>
              <a:t>	children</a:t>
            </a:r>
            <a:r>
              <a:rPr lang="en-US" sz="3200" baseline="30000" dirty="0"/>
              <a:t>.</a:t>
            </a:r>
          </a:p>
          <a:p>
            <a:r>
              <a:rPr lang="en-US" sz="3200" baseline="30000" dirty="0"/>
              <a:t>4.	Children may need a  ________________    ________________ </a:t>
            </a:r>
            <a:r>
              <a:rPr lang="en-US" sz="3200" i="1" baseline="30000" dirty="0"/>
              <a:t>Time Out</a:t>
            </a:r>
            <a:r>
              <a:rPr lang="en-US" sz="3200" baseline="30000" dirty="0"/>
              <a:t>, to 		</a:t>
            </a:r>
            <a:r>
              <a:rPr lang="en-US" sz="3200" baseline="30000" dirty="0" smtClean="0"/>
              <a:t>motivate </a:t>
            </a:r>
            <a:r>
              <a:rPr lang="en-US" sz="3200" baseline="30000" dirty="0"/>
              <a:t>them to comply with a request or to complete a task they see as </a:t>
            </a:r>
            <a:r>
              <a:rPr lang="en-US" sz="3200" baseline="30000" dirty="0" smtClean="0"/>
              <a:t>	work</a:t>
            </a:r>
            <a:r>
              <a:rPr lang="en-US" sz="3200" baseline="30000" dirty="0"/>
              <a:t>. </a:t>
            </a:r>
          </a:p>
          <a:p>
            <a:r>
              <a:rPr lang="en-US" sz="3200" baseline="30000" dirty="0" smtClean="0"/>
              <a:t>5.	Parents </a:t>
            </a:r>
            <a:r>
              <a:rPr lang="en-US" sz="3200" baseline="30000" dirty="0"/>
              <a:t>should use ___ </a:t>
            </a:r>
            <a:r>
              <a:rPr lang="en-US" sz="3200" i="1" baseline="30000" dirty="0"/>
              <a:t>Love</a:t>
            </a:r>
            <a:r>
              <a:rPr lang="en-US" sz="3200" baseline="30000" dirty="0"/>
              <a:t> ____________ to both encourage their </a:t>
            </a:r>
            <a:r>
              <a:rPr lang="en-US" sz="3200" baseline="30000" dirty="0" smtClean="0"/>
              <a:t>	children's positive </a:t>
            </a:r>
            <a:r>
              <a:rPr lang="en-US" sz="3200" baseline="30000" dirty="0"/>
              <a:t>behaviors as well as redirect negative choices</a:t>
            </a:r>
            <a:r>
              <a:rPr lang="en-US" sz="3200" baseline="30000" dirty="0" smtClean="0"/>
              <a:t>.</a:t>
            </a:r>
            <a:endParaRPr lang="en-US" sz="3200" i="1" baseline="30000" dirty="0"/>
          </a:p>
          <a:p>
            <a:r>
              <a:rPr lang="en-US" b="1" i="1" baseline="30000" dirty="0"/>
              <a:t>      </a:t>
            </a:r>
            <a:r>
              <a:rPr lang="en-US" sz="3200" b="1" i="1" baseline="30000" dirty="0"/>
              <a:t> </a:t>
            </a:r>
            <a:r>
              <a:rPr lang="en-US" sz="3200" b="1" i="1" baseline="30000" dirty="0" smtClean="0"/>
              <a:t>			 </a:t>
            </a:r>
          </a:p>
          <a:p>
            <a:r>
              <a:rPr lang="en-US" sz="3200" b="1" i="1" baseline="30000" dirty="0"/>
              <a:t>	</a:t>
            </a:r>
            <a:r>
              <a:rPr lang="en-US" sz="3200" b="1" i="1" baseline="30000" dirty="0" smtClean="0"/>
              <a:t>		communicate             </a:t>
            </a:r>
            <a:r>
              <a:rPr lang="en-US" sz="3200" b="1" i="1" baseline="30000" dirty="0"/>
              <a:t>emotion             I	            </a:t>
            </a:r>
            <a:r>
              <a:rPr lang="en-US" sz="3200" b="1" i="1" baseline="30000" dirty="0" smtClean="0"/>
              <a:t>stop</a:t>
            </a:r>
          </a:p>
          <a:p>
            <a:r>
              <a:rPr lang="en-US" sz="3200" b="1" i="1" baseline="30000" dirty="0" smtClean="0"/>
              <a:t>    </a:t>
            </a:r>
            <a:endParaRPr lang="en-US" sz="3200" b="1" i="1" baseline="30000" dirty="0"/>
          </a:p>
          <a:p>
            <a:r>
              <a:rPr lang="en-US" sz="3200" b="1" i="1" baseline="30000" dirty="0"/>
              <a:t>		  </a:t>
            </a:r>
            <a:r>
              <a:rPr lang="en-US" sz="3200" b="1" i="1" baseline="30000" dirty="0" smtClean="0"/>
              <a:t>								Self  </a:t>
            </a:r>
            <a:r>
              <a:rPr lang="en-US" sz="3200" b="1" i="1" baseline="30000" dirty="0"/>
              <a:t>Limiting    	    messages        </a:t>
            </a:r>
            <a:r>
              <a:rPr lang="en-US" sz="3200" i="1" baseline="30000" dirty="0"/>
              <a:t>     </a:t>
            </a:r>
            <a:r>
              <a:rPr lang="en-US" sz="3200" baseline="30000" dirty="0"/>
              <a:t/>
            </a:r>
            <a:br>
              <a:rPr lang="en-US" sz="3200" baseline="30000" dirty="0"/>
            </a:br>
            <a:endParaRPr lang="en-US" sz="3200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3760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Most Powerful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9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431084"/>
            <a:ext cx="9225565" cy="2831163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3707" y="2731835"/>
            <a:ext cx="6886269" cy="3765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685800" indent="-685800" algn="l"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 5 tips for confronting unwanted behavior</a:t>
            </a:r>
          </a:p>
          <a:p>
            <a:pPr marL="685800" indent="-685800" algn="l"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Discuss why our words alone do not motivate many children to action</a:t>
            </a:r>
          </a:p>
          <a:p>
            <a:pPr marL="685800" indent="-685800" algn="l"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Explore the negative messages we send to our children when we are inconsistent</a:t>
            </a:r>
            <a:endParaRPr lang="en-US" i="1" dirty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839" y="-670824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  <a:endParaRPr lang="en-US" sz="200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67" y="667685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31" y="905123"/>
            <a:ext cx="5249150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4585" y="1164283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Redirecting Negative Choices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86098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Words of Wisdom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6906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“Children often forget what we say, but they never forget how we make them feel.”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24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We will be able to: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Communicate our expectations, standards and values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Develop “I love” messages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Create Guiding Life Principles for our children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 the components of Active Listening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13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Elect Group Roles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32148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Facilitator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Recorder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Time Keeper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Nurturers / Cheerleaders</a:t>
            </a:r>
          </a:p>
          <a:p>
            <a:pPr marL="0" indent="0" algn="ctr">
              <a:buNone/>
            </a:pPr>
            <a:r>
              <a:rPr lang="en-US" sz="4000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Don’t forget to change </a:t>
            </a:r>
            <a:r>
              <a:rPr lang="en-US" sz="4000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roles</a:t>
            </a:r>
            <a:endParaRPr lang="en-US" sz="4000" b="1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05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Let’s Warm Up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35284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Did you use a Set Time Out?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happened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3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3.1: Let’s Focus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can do whatever I want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Mom and dad are all talk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574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Our Expectations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63032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Must be communicated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 usually met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6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94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3.2: Expectations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7579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Receive an education beyond high school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Live drug and alcohol free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03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15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Family Values and Standards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72320" y="209909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Don’t use society as a yardstick for your family values and standards.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389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517</Words>
  <Application>Microsoft Macintosh PowerPoint</Application>
  <PresentationFormat>On-screen Show (4:3)</PresentationFormat>
  <Paragraphs>167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      Welcome to:</vt:lpstr>
      <vt:lpstr>    Encouraging Positive Choices</vt:lpstr>
      <vt:lpstr> We will be able to:</vt:lpstr>
      <vt:lpstr> Elect Group Roles</vt:lpstr>
      <vt:lpstr> Let’s Warm Up</vt:lpstr>
      <vt:lpstr> Activity 3.1: Let’s Focus</vt:lpstr>
      <vt:lpstr> Our Expectations</vt:lpstr>
      <vt:lpstr> Activity 3.2: Expectations</vt:lpstr>
      <vt:lpstr> Family Values and Standards</vt:lpstr>
      <vt:lpstr> Activity 3.3: Values and Standards</vt:lpstr>
      <vt:lpstr> Guiding Life Principles</vt:lpstr>
      <vt:lpstr> Activity 3.4: Guiding Life Principles</vt:lpstr>
      <vt:lpstr> Activity 3.5: Lists</vt:lpstr>
      <vt:lpstr> I love Messages:</vt:lpstr>
      <vt:lpstr> Activity 3.6: Encouraging</vt:lpstr>
      <vt:lpstr> Active Listening</vt:lpstr>
      <vt:lpstr> Activity 3.7: Why we don’t</vt:lpstr>
      <vt:lpstr> Activity 3.8: Messages</vt:lpstr>
      <vt:lpstr> 5 Steps to Active Listening</vt:lpstr>
      <vt:lpstr> Activity 3.9: Listening</vt:lpstr>
      <vt:lpstr> Involving Our Children</vt:lpstr>
      <vt:lpstr> Negotiating with Children</vt:lpstr>
      <vt:lpstr> Activity 3.10: Compromise</vt:lpstr>
      <vt:lpstr> Review Activity 3.11: Key Points</vt:lpstr>
      <vt:lpstr> Most Powerful</vt:lpstr>
      <vt:lpstr>     Redirecting Negative Choices</vt:lpstr>
      <vt:lpstr> Words of Wisdom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Fry</dc:creator>
  <cp:lastModifiedBy>Ralph Fry</cp:lastModifiedBy>
  <cp:revision>31</cp:revision>
  <dcterms:created xsi:type="dcterms:W3CDTF">2013-12-17T18:35:42Z</dcterms:created>
  <dcterms:modified xsi:type="dcterms:W3CDTF">2014-01-09T18:09:28Z</dcterms:modified>
</cp:coreProperties>
</file>